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6"/>
    <p:restoredTop sz="94721"/>
  </p:normalViewPr>
  <p:slideViewPr>
    <p:cSldViewPr snapToGrid="0" snapToObjects="1">
      <p:cViewPr varScale="1">
        <p:scale>
          <a:sx n="76" d="100"/>
          <a:sy n="76" d="100"/>
        </p:scale>
        <p:origin x="17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95380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 hasCustomPrompt="1"/>
          </p:nvPr>
        </p:nvSpPr>
        <p:spPr>
          <a:xfrm>
            <a:off x="546100" y="346403"/>
            <a:ext cx="11899900" cy="1270000"/>
          </a:xfrm>
          <a:prstGeom prst="rect">
            <a:avLst/>
          </a:prstGeom>
          <a:effectLst>
            <a:outerShdw blurRad="127000" dir="2700000" rotWithShape="0">
              <a:srgbClr val="FFFFFF"/>
            </a:outerShdw>
          </a:effectLst>
        </p:spPr>
        <p:txBody>
          <a:bodyPr anchor="ctr"/>
          <a:lstStyle>
            <a:lvl1pPr>
              <a:defRPr sz="5400" b="1" i="0" spc="-150">
                <a:solidFill>
                  <a:srgbClr val="424242"/>
                </a:solidFill>
                <a:latin typeface="Helvetica" charset="0"/>
                <a:ea typeface="Helvetica" charset="0"/>
                <a:cs typeface="Helvetica" charset="0"/>
                <a:sym typeface="Brush Script Std"/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1104900" y="1390868"/>
            <a:ext cx="10795000" cy="4876800"/>
          </a:xfrm>
          <a:prstGeom prst="rect">
            <a:avLst/>
          </a:prstGeom>
          <a:effectLst>
            <a:outerShdw blurRad="127000" dir="2700000" rotWithShape="0">
              <a:srgbClr val="000000"/>
            </a:outerShdw>
          </a:effectLst>
        </p:spPr>
        <p:txBody>
          <a:bodyPr anchor="ctr"/>
          <a:lstStyle>
            <a:lvl1pPr marL="889000" indent="-571500" algn="l">
              <a:spcBef>
                <a:spcPts val="4200"/>
              </a:spcBef>
              <a:buSzPct val="100000"/>
              <a:buFont typeface="Zapf Dingbats"/>
              <a:buChar char="➡"/>
              <a:defRPr sz="4000" b="1" i="0">
                <a:latin typeface="Helvetica" charset="0"/>
                <a:ea typeface="Helvetica" charset="0"/>
                <a:cs typeface="Helvetica" charset="0"/>
                <a:sym typeface="Nu Sans Bold"/>
              </a:defRPr>
            </a:lvl1pPr>
            <a:lvl2pPr marL="1333500" indent="-571500" algn="l">
              <a:spcBef>
                <a:spcPts val="4200"/>
              </a:spcBef>
              <a:buSzPct val="100000"/>
              <a:buFont typeface="Zapf Dingbats"/>
              <a:buChar char="➡"/>
              <a:defRPr sz="4000" b="1" i="0">
                <a:latin typeface="Helvetica" charset="0"/>
                <a:ea typeface="Helvetica" charset="0"/>
                <a:cs typeface="Helvetica" charset="0"/>
                <a:sym typeface="Nu Sans Bold"/>
              </a:defRPr>
            </a:lvl2pPr>
            <a:lvl3pPr marL="1778000" indent="-571500" algn="l">
              <a:spcBef>
                <a:spcPts val="4200"/>
              </a:spcBef>
              <a:buSzPct val="100000"/>
              <a:buFont typeface="Zapf Dingbats"/>
              <a:buChar char="➡"/>
              <a:defRPr sz="4000" b="1" i="0">
                <a:latin typeface="Helvetica" charset="0"/>
                <a:ea typeface="Helvetica" charset="0"/>
                <a:cs typeface="Helvetica" charset="0"/>
                <a:sym typeface="Nu Sans Bold"/>
              </a:defRPr>
            </a:lvl3pPr>
            <a:lvl4pPr marL="2222500" indent="-571500" algn="l">
              <a:spcBef>
                <a:spcPts val="4200"/>
              </a:spcBef>
              <a:buSzPct val="100000"/>
              <a:buFont typeface="Zapf Dingbats"/>
              <a:buChar char="➡"/>
              <a:defRPr sz="4000" b="1" i="0">
                <a:latin typeface="Helvetica" charset="0"/>
                <a:ea typeface="Helvetica" charset="0"/>
                <a:cs typeface="Helvetica" charset="0"/>
                <a:sym typeface="Nu Sans Bold"/>
              </a:defRPr>
            </a:lvl4pPr>
            <a:lvl5pPr marL="2667000" indent="-571500" algn="l">
              <a:spcBef>
                <a:spcPts val="4200"/>
              </a:spcBef>
              <a:buSzPct val="100000"/>
              <a:buFont typeface="Zapf Dingbats"/>
              <a:buChar char="➡"/>
              <a:defRPr sz="4000" b="1" i="0">
                <a:latin typeface="Helvetica" charset="0"/>
                <a:ea typeface="Helvetica" charset="0"/>
                <a:cs typeface="Helvetica" charset="0"/>
                <a:sym typeface="Nu Sans Bold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355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711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066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422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084" y="190500"/>
            <a:ext cx="9753601" cy="7252412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HISTORY OF THE ISRAELITES</a:t>
            </a:r>
            <a:endParaRPr dirty="0"/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effectLst>
            <a:outerShdw sx="1000" sy="1000" rotWithShape="0">
              <a:srgbClr val="000000"/>
            </a:outerShdw>
          </a:effectLst>
        </p:spPr>
        <p:txBody>
          <a:bodyPr/>
          <a:lstStyle/>
          <a:p>
            <a:pPr marL="1333500"/>
            <a:r>
              <a:rPr dirty="0" smtClean="0">
                <a:effectLst>
                  <a:outerShdw blurRad="127000" dir="2700000" algn="ctr" rotWithShape="0">
                    <a:srgbClr val="000000"/>
                  </a:outerShdw>
                </a:effectLst>
              </a:rPr>
              <a:t>Jacob</a:t>
            </a:r>
            <a:r>
              <a:rPr lang="en-US" dirty="0" smtClean="0">
                <a:effectLst>
                  <a:outerShdw blurRad="127000" dir="2700000" algn="ctr" rotWithShape="0">
                    <a:srgbClr val="000000"/>
                  </a:outerShdw>
                </a:effectLst>
              </a:rPr>
              <a:t> died</a:t>
            </a:r>
            <a:r>
              <a:rPr dirty="0" smtClean="0">
                <a:effectLst>
                  <a:outerShdw blurRad="127000" dir="2700000" algn="ctr" rotWithShape="0">
                    <a:srgbClr val="000000"/>
                  </a:outerShdw>
                </a:effectLst>
              </a:rPr>
              <a:t> </a:t>
            </a:r>
            <a:r>
              <a:rPr dirty="0">
                <a:effectLst>
                  <a:outerShdw blurRad="127000" dir="2700000" algn="ctr" rotWithShape="0">
                    <a:srgbClr val="000000"/>
                  </a:outerShdw>
                </a:effectLst>
              </a:rPr>
              <a:t>the death of the righteous in Egypt (Hebrews 11:13, 22)</a:t>
            </a:r>
          </a:p>
          <a:p>
            <a:pPr marL="1333500"/>
            <a:r>
              <a:rPr dirty="0">
                <a:effectLst>
                  <a:outerShdw blurRad="127000" dir="2700000" algn="ctr" rotWithShape="0">
                    <a:srgbClr val="000000"/>
                  </a:outerShdw>
                </a:effectLst>
              </a:rPr>
              <a:t>Joseph and the Israelites were strong in Egypt (Exodus 1:1-7)</a:t>
            </a:r>
          </a:p>
          <a:p>
            <a:pPr marL="1333500"/>
            <a:r>
              <a:rPr dirty="0">
                <a:effectLst>
                  <a:outerShdw blurRad="127000" dir="2700000" algn="ctr" rotWithShape="0">
                    <a:srgbClr val="000000"/>
                  </a:outerShdw>
                </a:effectLst>
              </a:rPr>
              <a:t>Another Pharaoh came to power who did not know Joseph (Exodus 1:8-22)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HISTORY OF THE ISRAELITES</a:t>
            </a:r>
            <a:endParaRPr dirty="0"/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effectLst>
            <a:outerShdw sx="1000" sy="1000" rotWithShape="0">
              <a:srgbClr val="000000"/>
            </a:outerShdw>
          </a:effectLst>
        </p:spPr>
        <p:txBody>
          <a:bodyPr/>
          <a:lstStyle/>
          <a:p>
            <a:pPr marL="1333500"/>
            <a:r>
              <a:rPr dirty="0">
                <a:effectLst>
                  <a:outerShdw blurRad="127000" dir="2700000" algn="ctr" rotWithShape="0">
                    <a:srgbClr val="000000"/>
                  </a:outerShdw>
                </a:effectLst>
              </a:rPr>
              <a:t>Taskmasters were set over the </a:t>
            </a:r>
            <a:r>
              <a:rPr dirty="0" smtClean="0">
                <a:effectLst>
                  <a:outerShdw blurRad="127000" dir="2700000" algn="ctr" rotWithShape="0">
                    <a:srgbClr val="000000"/>
                  </a:outerShdw>
                </a:effectLst>
              </a:rPr>
              <a:t>Israel</a:t>
            </a:r>
            <a:r>
              <a:rPr lang="en-US" dirty="0" smtClean="0">
                <a:effectLst>
                  <a:outerShdw blurRad="127000" dir="2700000" algn="ctr" rotWithShape="0">
                    <a:srgbClr val="000000"/>
                  </a:outerShdw>
                </a:effectLst>
              </a:rPr>
              <a:t>ites</a:t>
            </a:r>
            <a:r>
              <a:rPr dirty="0" smtClean="0">
                <a:effectLst>
                  <a:outerShdw blurRad="127000" dir="2700000" algn="ctr" rotWithShape="0">
                    <a:srgbClr val="000000"/>
                  </a:outerShdw>
                </a:effectLst>
              </a:rPr>
              <a:t> </a:t>
            </a:r>
            <a:r>
              <a:rPr dirty="0">
                <a:effectLst>
                  <a:outerShdw blurRad="127000" dir="2700000" algn="ctr" rotWithShape="0">
                    <a:srgbClr val="000000"/>
                  </a:outerShdw>
                </a:effectLst>
              </a:rPr>
              <a:t>to afflict them with burdens</a:t>
            </a:r>
          </a:p>
          <a:p>
            <a:pPr marL="1333500"/>
            <a:r>
              <a:rPr dirty="0">
                <a:effectLst>
                  <a:outerShdw blurRad="127000" dir="2700000" algn="ctr" rotWithShape="0">
                    <a:srgbClr val="000000"/>
                  </a:outerShdw>
                </a:effectLst>
              </a:rPr>
              <a:t>The Israelites were horror-stricken when the message was decreed</a:t>
            </a:r>
          </a:p>
          <a:p>
            <a:pPr marL="1333500"/>
            <a:r>
              <a:rPr dirty="0">
                <a:effectLst>
                  <a:outerShdw blurRad="127000" dir="2700000" algn="ctr" rotWithShape="0">
                    <a:srgbClr val="000000"/>
                  </a:outerShdw>
                </a:effectLst>
              </a:rPr>
              <a:t>The midwives feared God and did not do as the king commanded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PARENTS OF MOSES</a:t>
            </a:r>
            <a:endParaRPr dirty="0"/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effectLst>
            <a:outerShdw sx="1000" sy="1000" rotWithShape="0">
              <a:srgbClr val="000000"/>
            </a:outerShdw>
          </a:effectLst>
        </p:spPr>
        <p:txBody>
          <a:bodyPr/>
          <a:lstStyle/>
          <a:p>
            <a:pPr marL="1333500"/>
            <a:r>
              <a:rPr dirty="0" smtClean="0">
                <a:effectLst>
                  <a:outerShdw blurRad="127000" dir="2700000" algn="ctr" rotWithShape="0">
                    <a:srgbClr val="000000"/>
                  </a:outerShdw>
                </a:effectLst>
              </a:rPr>
              <a:t>Three very renowned children were born to them (Numbers 26:59)</a:t>
            </a:r>
          </a:p>
          <a:p>
            <a:pPr marL="1333500"/>
            <a:r>
              <a:rPr dirty="0" smtClean="0">
                <a:effectLst>
                  <a:outerShdw blurRad="127000" dir="2700000" algn="ctr" rotWithShape="0">
                    <a:srgbClr val="000000"/>
                  </a:outerShdw>
                </a:effectLst>
              </a:rPr>
              <a:t>Slaying </a:t>
            </a:r>
            <a:r>
              <a:rPr dirty="0">
                <a:effectLst>
                  <a:outerShdw blurRad="127000" dir="2700000" algn="ctr" rotWithShape="0">
                    <a:srgbClr val="000000"/>
                  </a:outerShdw>
                </a:effectLst>
              </a:rPr>
              <a:t>the male children was in force when Moses was born (Exodus 2:1-10)</a:t>
            </a:r>
          </a:p>
          <a:p>
            <a:pPr marL="1333500"/>
            <a:r>
              <a:rPr dirty="0">
                <a:effectLst>
                  <a:outerShdw blurRad="127000" dir="2700000" algn="ctr" rotWithShape="0">
                    <a:srgbClr val="000000"/>
                  </a:outerShdw>
                </a:effectLst>
              </a:rPr>
              <a:t>Miriam asked Pharaoh’s daughter if she could get a Hebrew nurse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PARENTS OF MOSES</a:t>
            </a:r>
            <a:endParaRPr dirty="0"/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effectLst>
            <a:outerShdw sx="1000" sy="1000" rotWithShape="0">
              <a:srgbClr val="000000"/>
            </a:outerShdw>
          </a:effectLst>
        </p:spPr>
        <p:txBody>
          <a:bodyPr/>
          <a:lstStyle/>
          <a:p>
            <a:pPr marL="1333500"/>
            <a:r>
              <a:rPr dirty="0">
                <a:effectLst>
                  <a:outerShdw blurRad="127000" dir="2700000" algn="ctr" rotWithShape="0">
                    <a:srgbClr val="000000"/>
                  </a:outerShdw>
                </a:effectLst>
              </a:rPr>
              <a:t>They got to train their child for his great destiny (Exodus 3:10)</a:t>
            </a:r>
          </a:p>
          <a:p>
            <a:pPr marL="1333500"/>
            <a:r>
              <a:rPr dirty="0">
                <a:effectLst>
                  <a:outerShdw blurRad="127000" dir="2700000" algn="ctr" rotWithShape="0">
                    <a:srgbClr val="000000"/>
                  </a:outerShdw>
                </a:effectLst>
              </a:rPr>
              <a:t>They filled his mind with love for his people and reverence for God</a:t>
            </a:r>
          </a:p>
          <a:p>
            <a:pPr marL="1333500"/>
            <a:r>
              <a:rPr dirty="0">
                <a:effectLst>
                  <a:outerShdw blurRad="127000" dir="2700000" algn="ctr" rotWithShape="0">
                    <a:srgbClr val="000000"/>
                  </a:outerShdw>
                </a:effectLst>
              </a:rPr>
              <a:t>He later stood true to the teachings of his parents (Hebrews 11:25-26)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733" y="981403"/>
            <a:ext cx="12107333" cy="75405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4320" tIns="274320" rIns="274320" bIns="27432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Gill Sans"/>
              </a:rPr>
              <a:t>LIFE-CHANGING</a:t>
            </a:r>
            <a:r>
              <a:rPr kumimoji="0" lang="en-US" sz="4800" b="1" u="none" strike="noStrike" cap="none" spc="0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Gill Sans"/>
              </a:rPr>
              <a:t> SUBJECTS CHILDREN NEED TO HEAR</a:t>
            </a:r>
          </a:p>
          <a:p>
            <a:pPr marL="742950" indent="-742950" algn="l">
              <a:spcBef>
                <a:spcPts val="1800"/>
              </a:spcBef>
              <a:buFont typeface="+mj-lt"/>
              <a:buAutoNum type="arabicPeriod"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Seek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God’s kingdom first (Matthew 16:24-26)</a:t>
            </a:r>
          </a:p>
          <a:p>
            <a:pPr marL="742950" indent="-742950" algn="l">
              <a:spcBef>
                <a:spcPts val="1800"/>
              </a:spcBef>
              <a:buFont typeface="+mj-lt"/>
              <a:buAutoNum type="arabicPeriod"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Worship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God in spirit and truth (John 4:24)</a:t>
            </a:r>
          </a:p>
          <a:p>
            <a:pPr marL="742950" indent="-742950" algn="l">
              <a:spcBef>
                <a:spcPts val="1800"/>
              </a:spcBef>
              <a:buFont typeface="+mj-lt"/>
              <a:buAutoNum type="arabicPeriod"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Maintain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moral purity (2 Timothy 2:22)</a:t>
            </a:r>
          </a:p>
          <a:p>
            <a:pPr marL="742950" indent="-742950" algn="l">
              <a:spcBef>
                <a:spcPts val="1800"/>
              </a:spcBef>
              <a:buFont typeface="+mj-lt"/>
              <a:buAutoNum type="arabicPeriod"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Marry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 spiritually-minded person (1 Kings 21:25)</a:t>
            </a:r>
          </a:p>
          <a:p>
            <a:pPr marL="742950" indent="-742950" algn="l">
              <a:spcBef>
                <a:spcPts val="1800"/>
              </a:spcBef>
              <a:buFont typeface="+mj-lt"/>
              <a:buAutoNum type="arabicPeriod"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Be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responsible for choices and actions (Ezekiel 18:26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449" y="981403"/>
            <a:ext cx="12649201" cy="795602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4320" tIns="274320" rIns="274320" bIns="27432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TIPS FOR DISCIPLINE</a:t>
            </a:r>
            <a:endParaRPr kumimoji="0" lang="en-US" sz="4800" b="1" u="none" strike="noStrike" cap="none" spc="0" normalizeH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Gill Sans"/>
            </a:endParaRPr>
          </a:p>
          <a:p>
            <a:pPr marL="742950" marR="0" indent="-742950" algn="l" defTabSz="5842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Clearly communicate instructions to your child</a:t>
            </a:r>
          </a:p>
          <a:p>
            <a:pPr marL="742950" marR="0" indent="-742950" algn="l" defTabSz="5842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1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Gill Sans"/>
              </a:rPr>
              <a:t>Confront</a:t>
            </a:r>
            <a:r>
              <a:rPr kumimoji="0" lang="en-US" sz="4000" b="1" u="none" strike="noStrike" cap="none" spc="0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Gill Sans"/>
              </a:rPr>
              <a:t> the child when disrespect is shown</a:t>
            </a:r>
          </a:p>
          <a:p>
            <a:pPr marL="742950" marR="0" indent="-742950" algn="l" defTabSz="5842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Send the child to a “punishment room”</a:t>
            </a:r>
          </a:p>
          <a:p>
            <a:pPr marL="742950" marR="0" indent="-742950" algn="l" defTabSz="5842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1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Gill Sans"/>
              </a:rPr>
              <a:t>Stress that the child is responsible for what happens</a:t>
            </a:r>
          </a:p>
          <a:p>
            <a:pPr marL="742950" marR="0" indent="-742950" algn="l" defTabSz="5842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Spank the child </a:t>
            </a:r>
          </a:p>
          <a:p>
            <a:pPr marL="742950" marR="0" indent="-742950" algn="l" defTabSz="5842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1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Gill Sans"/>
              </a:rPr>
              <a:t>Tell the child</a:t>
            </a:r>
            <a:r>
              <a:rPr kumimoji="0" lang="en-US" sz="4000" b="1" u="none" strike="noStrike" cap="none" spc="0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Gill Sans"/>
              </a:rPr>
              <a:t> that you love them </a:t>
            </a:r>
          </a:p>
          <a:p>
            <a:pPr marL="742950" marR="0" indent="-742950" algn="l" defTabSz="5842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4000" b="1" baseline="0" dirty="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Forget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the episode and return to normal </a:t>
            </a:r>
            <a:endParaRPr kumimoji="0" lang="en-US" sz="4000" b="1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Gill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1" uiExpand="1" build="p" bldLvl="5" advAuto="0"/>
      <p:bldP spid="3" grpId="0" build="p" animBg="1"/>
      <p:bldP spid="3" grpId="1" build="allAtOnce" animBg="1"/>
      <p:bldP spid="19" grpId="0" build="p" animBg="1"/>
      <p:bldP spid="19" grpI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rush Script Std"/>
        <a:ea typeface="Brush Script Std"/>
        <a:cs typeface="Brush Script Std"/>
      </a:majorFont>
      <a:minorFont>
        <a:latin typeface="Nu Sans Bold"/>
        <a:ea typeface="Nu Sans Bold"/>
        <a:cs typeface="Nu Sans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rush Script Std"/>
        <a:ea typeface="Brush Script Std"/>
        <a:cs typeface="Brush Script Std"/>
      </a:majorFont>
      <a:minorFont>
        <a:latin typeface="Nu Sans Bold"/>
        <a:ea typeface="Nu Sans Bold"/>
        <a:cs typeface="Nu Sans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273</Words>
  <Application>Microsoft Macintosh PowerPoint</Application>
  <PresentationFormat>Custom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Brush Script Std</vt:lpstr>
      <vt:lpstr>Gill Sans</vt:lpstr>
      <vt:lpstr>Helvetica</vt:lpstr>
      <vt:lpstr>Lucida Grande</vt:lpstr>
      <vt:lpstr>Nu Sans Bold</vt:lpstr>
      <vt:lpstr>Zapf Dingbats</vt:lpstr>
      <vt:lpstr>White</vt:lpstr>
      <vt:lpstr>PowerPoint Presentation</vt:lpstr>
      <vt:lpstr>PowerPoint Presentation</vt:lpstr>
      <vt:lpstr>PowerPoint Presentation</vt:lpstr>
      <vt:lpstr>THE HISTORY OF THE ISRAELITES</vt:lpstr>
      <vt:lpstr>THE HISTORY OF THE ISRAELITES</vt:lpstr>
      <vt:lpstr>THE PARENTS OF MOSES</vt:lpstr>
      <vt:lpstr>THE PARENTS OF MOSES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Kyle Campbell</cp:lastModifiedBy>
  <cp:revision>17</cp:revision>
  <dcterms:modified xsi:type="dcterms:W3CDTF">2016-08-22T15:37:21Z</dcterms:modified>
</cp:coreProperties>
</file>