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49" r:id="rId2"/>
    <p:sldMasterId id="2147483650" r:id="rId3"/>
    <p:sldMasterId id="2147483654" r:id="rId4"/>
    <p:sldMasterId id="2147483656" r:id="rId5"/>
  </p:sldMasterIdLst>
  <p:notesMasterIdLst>
    <p:notesMasterId r:id="rId16"/>
  </p:notesMasterIdLst>
  <p:sldIdLst>
    <p:sldId id="264" r:id="rId6"/>
    <p:sldId id="265" r:id="rId7"/>
    <p:sldId id="266" r:id="rId8"/>
    <p:sldId id="267" r:id="rId9"/>
    <p:sldId id="268" r:id="rId10"/>
    <p:sldId id="269" r:id="rId11"/>
    <p:sldId id="270" r:id="rId12"/>
    <p:sldId id="288" r:id="rId13"/>
    <p:sldId id="271" r:id="rId14"/>
    <p:sldId id="289" r:id="rId15"/>
  </p:sldIdLst>
  <p:sldSz cx="9144000" cy="6858000" type="screen4x3"/>
  <p:notesSz cx="6858000" cy="9144000"/>
  <p:embeddedFontLst>
    <p:embeddedFont>
      <p:font typeface="MS PGothic" panose="020B0600070205080204" pitchFamily="34" charset="-128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" panose="02000505000000020004" pitchFamily="2" charset="0"/>
      <p:regular r:id="rId22"/>
      <p:bold r:id="rId2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661"/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613" autoAdjust="0"/>
  </p:normalViewPr>
  <p:slideViewPr>
    <p:cSldViewPr>
      <p:cViewPr varScale="1">
        <p:scale>
          <a:sx n="52" d="100"/>
          <a:sy n="52" d="100"/>
        </p:scale>
        <p:origin x="-13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AAC68-276D-4D56-9FF5-257EFB8A185B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E9E26-4B76-49AA-874D-54A8CBFC6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E9E26-4B76-49AA-874D-54A8CBFC6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74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E9E26-4B76-49AA-874D-54A8CBFC62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3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E9E26-4B76-49AA-874D-54A8CBFC62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97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E9E26-4B76-49AA-874D-54A8CBFC62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88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E9E26-4B76-49AA-874D-54A8CBFC6249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88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E9E26-4B76-49AA-874D-54A8CBFC62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18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E9E26-4B76-49AA-874D-54A8CBFC6249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18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E9E26-4B76-49AA-874D-54A8CBFC6249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18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E9E26-4B76-49AA-874D-54A8CBFC62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2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882C9-D184-4935-B7A6-D009C2203F1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Title Placeholder 3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4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437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EB1D4-5CDA-4787-B7E1-BC0AF28695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48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4003-5CB7-4FE8-B165-CFA8F280ADE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676400"/>
            <a:ext cx="822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9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4003-5CB7-4FE8-B165-CFA8F280ADE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15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22C06-63F2-48B3-9C37-2CA75C398C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27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38F7-9C56-4B2B-873D-23A404BDD6C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82296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5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886200"/>
            <a:ext cx="7924800" cy="1752600"/>
          </a:xfrm>
        </p:spPr>
        <p:txBody>
          <a:bodyPr>
            <a:prstTxWarp prst="textPlain">
              <a:avLst/>
            </a:prstTxWarp>
          </a:bodyPr>
          <a:lstStyle>
            <a:lvl1pPr marL="0" indent="0" algn="ctr">
              <a:buNone/>
              <a:defRPr sz="6000">
                <a:ln w="1905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9661">
                        <a:lumMod val="73000"/>
                      </a:srgbClr>
                    </a:gs>
                    <a:gs pos="50000">
                      <a:schemeClr val="bg1">
                        <a:alpha val="57000"/>
                      </a:schemeClr>
                    </a:gs>
                    <a:gs pos="100000">
                      <a:srgbClr val="C00000">
                        <a:alpha val="43000"/>
                      </a:srgbClr>
                    </a:gs>
                  </a:gsLst>
                  <a:lin ang="5400000" scaled="0"/>
                </a:gra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D66333-04E3-40E9-A0CA-1F70BA6C80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8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83B0-FDC2-4B40-BB5D-0BFF37608364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886200"/>
            <a:ext cx="7924800" cy="1752600"/>
          </a:xfrm>
        </p:spPr>
        <p:txBody>
          <a:bodyPr>
            <a:prstTxWarp prst="textPlain">
              <a:avLst/>
            </a:prstTxWarp>
          </a:bodyPr>
          <a:lstStyle>
            <a:lvl1pPr marL="0" indent="0" algn="ctr">
              <a:buNone/>
              <a:defRPr sz="6000">
                <a:ln w="1905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9661">
                        <a:lumMod val="73000"/>
                      </a:srgbClr>
                    </a:gs>
                    <a:gs pos="50000">
                      <a:schemeClr val="bg1">
                        <a:alpha val="57000"/>
                      </a:schemeClr>
                    </a:gs>
                    <a:gs pos="100000">
                      <a:srgbClr val="C00000">
                        <a:alpha val="43000"/>
                      </a:srgbClr>
                    </a:gs>
                  </a:gsLst>
                  <a:lin ang="5400000" scaled="0"/>
                </a:gra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381000"/>
            <a:ext cx="822960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4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838200"/>
            <a:ext cx="8077200" cy="3048000"/>
          </a:xfrm>
        </p:spPr>
        <p:txBody>
          <a:bodyPr>
            <a:prstTxWarp prst="textPlain">
              <a:avLst/>
            </a:prstTxWarp>
          </a:bodyPr>
          <a:lstStyle>
            <a:lvl1pPr marL="0" indent="0" algn="ctr">
              <a:buNone/>
              <a:defRPr sz="6000">
                <a:ln w="1905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9661">
                        <a:lumMod val="73000"/>
                      </a:srgbClr>
                    </a:gs>
                    <a:gs pos="50000">
                      <a:schemeClr val="bg1">
                        <a:alpha val="57000"/>
                      </a:schemeClr>
                    </a:gs>
                    <a:gs pos="100000">
                      <a:srgbClr val="C00000">
                        <a:alpha val="43000"/>
                      </a:srgbClr>
                    </a:gs>
                  </a:gsLst>
                  <a:lin ang="5400000" scaled="0"/>
                </a:gra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3400" y="4191000"/>
            <a:ext cx="8077200" cy="251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5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2" descr="hell_std_t_nv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997A4F-1D4C-4641-8AAC-AEA35400B4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spc="600">
          <a:solidFill>
            <a:srgbClr val="FF9661"/>
          </a:solidFill>
          <a:latin typeface="Trajan Pro" pitchFamily="18" charset="0"/>
          <a:ea typeface="MS PGothic" pitchFamily="34" charset="-128"/>
          <a:cs typeface="Trajan Pro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hell_std_c_nv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966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966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9661"/>
                </a:solidFill>
              </a:defRPr>
            </a:lvl1pPr>
          </a:lstStyle>
          <a:p>
            <a:fld id="{EC3A4003-5CB7-4FE8-B165-CFA8F280ADE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65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661"/>
          </a:solidFill>
          <a:latin typeface="Trajan Pro" pitchFamily="18" charset="0"/>
          <a:ea typeface="MS PGothic" pitchFamily="34" charset="-128"/>
          <a:cs typeface="Trajan Pro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Montserrat" panose="02000505000000020004" pitchFamily="2" charset="0"/>
          <a:ea typeface="MS PGothic" pitchFamily="34" charset="-128"/>
          <a:cs typeface="Montserrat" panose="02000505000000020004" pitchFamily="2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Montserrat" panose="02000505000000020004" pitchFamily="2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Montserrat" panose="02000505000000020004" pitchFamily="2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Montserrat" panose="02000505000000020004" pitchFamily="2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Montserrat" panose="02000505000000020004" pitchFamily="2" charset="0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1" descr="hell_std_c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966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966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9661"/>
                </a:solidFill>
              </a:defRPr>
            </a:lvl1pPr>
          </a:lstStyle>
          <a:p>
            <a:fld id="{9C3038F7-9C56-4B2B-873D-23A404BDD6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661"/>
          </a:solidFill>
          <a:latin typeface="Trajan Pro" pitchFamily="18" charset="0"/>
          <a:ea typeface="MS PGothic" pitchFamily="34" charset="-128"/>
          <a:cs typeface="Trajan Pro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Montserrat" panose="02000505000000020004" pitchFamily="2" charset="0"/>
          <a:ea typeface="MS PGothic" pitchFamily="34" charset="-128"/>
          <a:cs typeface="Montserrat" panose="02000505000000020004" pitchFamily="2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Montserrat" panose="02000505000000020004" pitchFamily="2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Montserrat" panose="02000505000000020004" pitchFamily="2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Montserrat" panose="02000505000000020004" pitchFamily="2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Montserrat" panose="02000505000000020004" pitchFamily="2" charset="0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3" descr="hell_std_c_n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966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966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9661"/>
                </a:solidFill>
              </a:defRPr>
            </a:lvl1pPr>
          </a:lstStyle>
          <a:p>
            <a:fld id="{579583B0-FDC2-4B40-BB5D-0BFF376083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14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661"/>
          </a:solidFill>
          <a:latin typeface="Trajan Pro" pitchFamily="18" charset="0"/>
          <a:ea typeface="MS PGothic" pitchFamily="34" charset="-128"/>
          <a:cs typeface="Trajan Pro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Montserrat" panose="02000505000000020004" pitchFamily="2" charset="0"/>
          <a:ea typeface="MS PGothic" pitchFamily="34" charset="-128"/>
          <a:cs typeface="Montserrat" panose="02000505000000020004" pitchFamily="2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Montserrat" panose="02000505000000020004" pitchFamily="2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Montserrat" panose="02000505000000020004" pitchFamily="2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Montserrat" panose="02000505000000020004" pitchFamily="2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Montserrat" panose="02000505000000020004" pitchFamily="2" charset="0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3" descr="hell_std_t_n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966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966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9661"/>
                </a:solidFill>
              </a:defRPr>
            </a:lvl1pPr>
          </a:lstStyle>
          <a:p>
            <a:fld id="{3A25918F-BC4B-4D08-829D-0B8BFCD8C5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07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661"/>
          </a:solidFill>
          <a:latin typeface="Trajan Pro" pitchFamily="18" charset="0"/>
          <a:ea typeface="MS PGothic" pitchFamily="34" charset="-128"/>
          <a:cs typeface="Trajan Pro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Montserrat" panose="02000505000000020004" pitchFamily="2" charset="0"/>
          <a:ea typeface="MS PGothic" pitchFamily="34" charset="-128"/>
          <a:cs typeface="Montserrat" panose="02000505000000020004" pitchFamily="2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Montserrat" panose="02000505000000020004" pitchFamily="2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Montserrat" panose="02000505000000020004" pitchFamily="2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Montserrat" panose="02000505000000020004" pitchFamily="2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Montserrat" panose="02000505000000020004" pitchFamily="2" charset="0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99038"/>
            <a:ext cx="8229600" cy="13255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“Serpents, brood of vipers! How can you escape the condemnation of hell?”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Matthew 23:33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6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229600" cy="639762"/>
          </a:xfrm>
        </p:spPr>
        <p:txBody>
          <a:bodyPr/>
          <a:lstStyle/>
          <a:p>
            <a:r>
              <a:rPr lang="en-US" sz="2800" dirty="0" smtClean="0"/>
              <a:t>Is Where Sinners Are Cursed, Uprooted, and Cast Into Another Land!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5696" y="2286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anyone not found written in the Book of Life was cast into the lake of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fire” (Rev. 20:15)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1046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Peter 4:17, 18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480060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9661"/>
              </a:buClr>
              <a:buFont typeface="Wingdings" panose="05000000000000000000" pitchFamily="2" charset="2"/>
              <a:buChar char=""/>
            </a:pPr>
            <a:r>
              <a:rPr lang="en-US" dirty="0" smtClean="0">
                <a:solidFill>
                  <a:schemeClr val="bg1"/>
                </a:solidFill>
                <a:latin typeface="Montserrat" panose="02000505000000020004" pitchFamily="2" charset="0"/>
              </a:rPr>
              <a:t>“What will be the end of those who do not obey the gospel of God?”</a:t>
            </a:r>
          </a:p>
          <a:p>
            <a:pPr marL="342900" indent="-342900">
              <a:buClr>
                <a:srgbClr val="FF9661"/>
              </a:buClr>
              <a:buFont typeface="Wingdings" panose="05000000000000000000" pitchFamily="2" charset="2"/>
              <a:buChar char=""/>
            </a:pPr>
            <a:r>
              <a:rPr lang="en-US" dirty="0" smtClean="0">
                <a:solidFill>
                  <a:schemeClr val="bg1"/>
                </a:solidFill>
                <a:latin typeface="Montserrat" panose="02000505000000020004" pitchFamily="2" charset="0"/>
              </a:rPr>
              <a:t>Where will the ungodly and the sinner appear?”</a:t>
            </a:r>
          </a:p>
        </p:txBody>
      </p:sp>
    </p:spTree>
    <p:extLst>
      <p:ext uri="{BB962C8B-B14F-4D97-AF65-F5344CB8AC3E}">
        <p14:creationId xmlns:p14="http://schemas.microsoft.com/office/powerpoint/2010/main" val="323660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Man’s Answers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Universal salvation</a:t>
            </a:r>
          </a:p>
          <a:p>
            <a:pPr marL="914400" lvl="1" indent="-514350"/>
            <a:r>
              <a:rPr lang="en-US" dirty="0" smtClean="0"/>
              <a:t>All men are saved and no one can go to hell today</a:t>
            </a:r>
          </a:p>
          <a:p>
            <a:pPr marL="914400" lvl="1" indent="-514350"/>
            <a:r>
              <a:rPr lang="en-US" dirty="0" smtClean="0"/>
              <a:t>God is “not willing that any should perish” (2 Pet. 3:9)</a:t>
            </a:r>
          </a:p>
          <a:p>
            <a:pPr marL="914400" lvl="1" indent="-514350"/>
            <a:r>
              <a:rPr lang="en-US" dirty="0" smtClean="0"/>
              <a:t>God is love and therefore will not send anyone to </a:t>
            </a:r>
            <a:r>
              <a:rPr lang="en-US" dirty="0" smtClean="0"/>
              <a:t>hell</a:t>
            </a:r>
          </a:p>
          <a:p>
            <a:pPr marL="914400" lvl="1" indent="-514350"/>
            <a:r>
              <a:rPr lang="en-US" dirty="0" smtClean="0"/>
              <a:t>Since </a:t>
            </a:r>
            <a:r>
              <a:rPr lang="en-US" dirty="0" smtClean="0"/>
              <a:t>God </a:t>
            </a:r>
            <a:r>
              <a:rPr lang="en-US" dirty="0" smtClean="0"/>
              <a:t>is </a:t>
            </a:r>
            <a:r>
              <a:rPr lang="en-US" dirty="0" smtClean="0"/>
              <a:t>all-powerful, </a:t>
            </a:r>
            <a:r>
              <a:rPr lang="en-US" dirty="0" smtClean="0"/>
              <a:t>He </a:t>
            </a:r>
            <a:r>
              <a:rPr lang="en-US" dirty="0" smtClean="0"/>
              <a:t>will </a:t>
            </a:r>
            <a:r>
              <a:rPr lang="en-US" dirty="0" smtClean="0"/>
              <a:t>save all from hell</a:t>
            </a:r>
          </a:p>
          <a:p>
            <a:pPr marL="914400" lvl="1" indent="-514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20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Man’s Answers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8229600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Universal salvation</a:t>
            </a:r>
          </a:p>
          <a:p>
            <a:pPr marL="914400" lvl="1" indent="-514350"/>
            <a:r>
              <a:rPr lang="en-US" dirty="0" smtClean="0"/>
              <a:t>Why did Jesus warn of hell if none can go there</a:t>
            </a:r>
          </a:p>
          <a:p>
            <a:pPr marL="1314450" lvl="2" indent="-514350"/>
            <a:r>
              <a:rPr lang="en-US" dirty="0" smtClean="0"/>
              <a:t>Matt. 23:33; 7:13, 14; etc.</a:t>
            </a:r>
          </a:p>
          <a:p>
            <a:pPr marL="914400" lvl="1" indent="-514350"/>
            <a:r>
              <a:rPr lang="en-US" dirty="0" smtClean="0"/>
              <a:t>“The Lord is not slack concerning His promise, as some count slackness, but is longsuffering toward us, not willing that any should perish </a:t>
            </a:r>
            <a:r>
              <a:rPr lang="en-US" u="sng" dirty="0" smtClean="0"/>
              <a:t>but that all should come to repentance</a:t>
            </a:r>
            <a:r>
              <a:rPr lang="en-US" dirty="0" smtClean="0"/>
              <a:t>” (2 Pet. 3:9)</a:t>
            </a:r>
          </a:p>
          <a:p>
            <a:pPr marL="1314450" lvl="2" indent="-514350"/>
            <a:r>
              <a:rPr lang="en-US" dirty="0" smtClean="0"/>
              <a:t>Same writer of 2 Pet. 2:9; 1 Pet. 4:17, 18</a:t>
            </a:r>
          </a:p>
        </p:txBody>
      </p:sp>
      <p:pic>
        <p:nvPicPr>
          <p:cNvPr id="10242" name="Picture 2" descr="C:\Users\Steven\AppData\Local\Microsoft\Windows\Temporary Internet Files\Content.IE5\MFN1Z04M\no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72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Man’s Answers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9661"/>
                </a:solidFill>
              </a:rPr>
              <a:t>Universal salvation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resurrection of the unbeliever</a:t>
            </a:r>
          </a:p>
          <a:p>
            <a:pPr marL="914400" lvl="1" indent="-514350"/>
            <a:r>
              <a:rPr lang="en-US" dirty="0" smtClean="0"/>
              <a:t>Only the believer is raised (Jn. 11:25, 26) </a:t>
            </a:r>
          </a:p>
          <a:p>
            <a:pPr marL="914400" lvl="1" indent="-514350"/>
            <a:r>
              <a:rPr lang="en-US" dirty="0" smtClean="0"/>
              <a:t>Sinners will not stand in judgment (Ps. 1:5)</a:t>
            </a:r>
          </a:p>
          <a:p>
            <a:pPr marL="914400" lvl="1" indent="-514350"/>
            <a:r>
              <a:rPr lang="en-US" dirty="0" smtClean="0"/>
              <a:t>Man not created with immortal soul</a:t>
            </a:r>
          </a:p>
          <a:p>
            <a:pPr marL="914400" lvl="1" indent="-514350"/>
            <a:r>
              <a:rPr lang="en-US" dirty="0" smtClean="0"/>
              <a:t>Annihilated</a:t>
            </a:r>
          </a:p>
          <a:p>
            <a:pPr marL="1314450" lvl="2" indent="-514350"/>
            <a:r>
              <a:rPr lang="en-US" dirty="0" smtClean="0"/>
              <a:t>The punishment of eternal fire is to no longer exist (Homer Hailey’s conclusion of the example of Sodom and Gomorrah)</a:t>
            </a:r>
          </a:p>
        </p:txBody>
      </p:sp>
    </p:spTree>
    <p:extLst>
      <p:ext uri="{BB962C8B-B14F-4D97-AF65-F5344CB8AC3E}">
        <p14:creationId xmlns:p14="http://schemas.microsoft.com/office/powerpoint/2010/main" val="352004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Man’s Answers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9661"/>
                </a:solidFill>
              </a:rPr>
              <a:t>Universal salvation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resurrection of the unbeliever</a:t>
            </a:r>
          </a:p>
          <a:p>
            <a:pPr marL="914400" lvl="1" indent="-514350"/>
            <a:r>
              <a:rPr lang="en-US" dirty="0" smtClean="0"/>
              <a:t>“He who rejects Me, and does not receive My words, has that which judges him—the word that I have spoken will judge him in the last day” (Jn. 12:48)</a:t>
            </a:r>
          </a:p>
          <a:p>
            <a:pPr marL="914400" lvl="1" indent="-514350"/>
            <a:r>
              <a:rPr lang="en-US" dirty="0" smtClean="0"/>
              <a:t>The wicked (those who reject) </a:t>
            </a:r>
            <a:r>
              <a:rPr lang="en-US" dirty="0" smtClean="0"/>
              <a:t>obviously exist </a:t>
            </a:r>
            <a:r>
              <a:rPr lang="en-US" dirty="0" smtClean="0"/>
              <a:t>to be judged in the last day!</a:t>
            </a:r>
          </a:p>
        </p:txBody>
      </p:sp>
      <p:pic>
        <p:nvPicPr>
          <p:cNvPr id="5" name="Picture 2" descr="C:\Users\Steven\AppData\Local\Microsoft\Windows\Temporary Internet Files\Content.IE5\MFN1Z04M\no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teven\AppData\Local\Microsoft\Windows\Temporary Internet Files\Content.IE5\MFN1Z04M\no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29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Sodom &amp; Gomorrah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33600"/>
            <a:ext cx="83820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“As Sodom and Gomorrah, and the cities around them in a similar manner to these, having given themselves over to sexual immorality and gone after strange flesh, are set forth as an example, </a:t>
            </a:r>
            <a:r>
              <a:rPr lang="en-US" sz="3600" dirty="0" smtClean="0">
                <a:solidFill>
                  <a:srgbClr val="FF9661"/>
                </a:solidFill>
              </a:rPr>
              <a:t>suffering</a:t>
            </a:r>
            <a:r>
              <a:rPr lang="en-US" sz="3600" dirty="0" smtClean="0"/>
              <a:t> the vengeance of eternal fire” (Jude 7)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95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Sodom &amp; Gomorrah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382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Angels who sinned are awaiting judgment (Jude 6)</a:t>
            </a:r>
          </a:p>
          <a:p>
            <a:r>
              <a:rPr lang="en-US" dirty="0" smtClean="0"/>
              <a:t>“As” they, so Sodom and Gomorrah are “</a:t>
            </a:r>
            <a:r>
              <a:rPr lang="en-US" dirty="0" smtClean="0">
                <a:solidFill>
                  <a:srgbClr val="FF9661"/>
                </a:solidFill>
              </a:rPr>
              <a:t>suffering</a:t>
            </a:r>
            <a:r>
              <a:rPr lang="en-US" dirty="0" smtClean="0"/>
              <a:t>” (present tense)</a:t>
            </a:r>
          </a:p>
          <a:p>
            <a:pPr lvl="1"/>
            <a:r>
              <a:rPr lang="en-US" dirty="0" smtClean="0"/>
              <a:t>People (not cities) commit sexual immorality</a:t>
            </a:r>
          </a:p>
          <a:p>
            <a:pPr lvl="1"/>
            <a:r>
              <a:rPr lang="en-US" dirty="0" smtClean="0"/>
              <a:t>“The men,” “all the people,” Gen. 13:13; Gen. 19:4</a:t>
            </a:r>
          </a:p>
          <a:p>
            <a:pPr lvl="1"/>
            <a:r>
              <a:rPr lang="en-US" dirty="0" smtClean="0"/>
              <a:t> Not ten righteous people, Gen. 18:32</a:t>
            </a:r>
          </a:p>
        </p:txBody>
      </p:sp>
    </p:spTree>
    <p:extLst>
      <p:ext uri="{BB962C8B-B14F-4D97-AF65-F5344CB8AC3E}">
        <p14:creationId xmlns:p14="http://schemas.microsoft.com/office/powerpoint/2010/main" val="138429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Sodom &amp; Gomorrah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8305800" cy="5029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“…are set forth as an example, suffering the vengeance of eternal fire” (Jude 7)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FF9661"/>
                </a:solidFill>
              </a:rPr>
              <a:t>How does the destruction of Sodom show the example of the </a:t>
            </a:r>
            <a:r>
              <a:rPr lang="en-US" dirty="0">
                <a:solidFill>
                  <a:srgbClr val="FF9661"/>
                </a:solidFill>
              </a:rPr>
              <a:t>v</a:t>
            </a:r>
            <a:r>
              <a:rPr lang="en-US" dirty="0" smtClean="0">
                <a:solidFill>
                  <a:srgbClr val="FF9661"/>
                </a:solidFill>
              </a:rPr>
              <a:t>engeance of eternal fire?</a:t>
            </a:r>
            <a:endParaRPr lang="en-US" dirty="0">
              <a:solidFill>
                <a:srgbClr val="FF966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udden (Lam. </a:t>
            </a:r>
            <a:r>
              <a:rPr lang="en-US" dirty="0" smtClean="0"/>
              <a:t>4:6; 1 Thess. 5:1-3)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iery (Gen. </a:t>
            </a:r>
            <a:r>
              <a:rPr lang="en-US" dirty="0" smtClean="0"/>
              <a:t>19:28; 2 Thess. 1:8)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ivine wrath exhibited (Deut. 29:10-29):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Cursed</a:t>
            </a:r>
            <a:endParaRPr lang="en-US" dirty="0" smtClean="0"/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Uprooted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Cast into another land</a:t>
            </a:r>
          </a:p>
        </p:txBody>
      </p:sp>
    </p:spTree>
    <p:extLst>
      <p:ext uri="{BB962C8B-B14F-4D97-AF65-F5344CB8AC3E}">
        <p14:creationId xmlns:p14="http://schemas.microsoft.com/office/powerpoint/2010/main" val="194464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84299</TotalTime>
  <Words>540</Words>
  <Application>Microsoft Office PowerPoint</Application>
  <PresentationFormat>On-screen Show (4:3)</PresentationFormat>
  <Paragraphs>57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Trajan Pro</vt:lpstr>
      <vt:lpstr>MS PGothic</vt:lpstr>
      <vt:lpstr>Wingdings</vt:lpstr>
      <vt:lpstr>Calibri</vt:lpstr>
      <vt:lpstr>Montserrat</vt:lpstr>
      <vt:lpstr>Default Design</vt:lpstr>
      <vt:lpstr>Custom Design</vt:lpstr>
      <vt:lpstr>1_Custom Design</vt:lpstr>
      <vt:lpstr>2_Custom Design</vt:lpstr>
      <vt:lpstr>1_Default Design</vt:lpstr>
      <vt:lpstr>“Serpents, brood of vipers! How can you escape the condemnation of hell?”  Matthew 23:33</vt:lpstr>
      <vt:lpstr>1 Peter 4:17, 18</vt:lpstr>
      <vt:lpstr>Man’s Answers</vt:lpstr>
      <vt:lpstr>Man’s Answers</vt:lpstr>
      <vt:lpstr>Man’s Answers</vt:lpstr>
      <vt:lpstr>Man’s Answers</vt:lpstr>
      <vt:lpstr>Sodom &amp; Gomorrah</vt:lpstr>
      <vt:lpstr>Sodom &amp; Gomorrah</vt:lpstr>
      <vt:lpstr>Sodom &amp; Gomorrah</vt:lpstr>
      <vt:lpstr>Is Where Sinners Are Cursed, Uprooted, and Cast Into Another Land!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Steven J. Wallace</cp:lastModifiedBy>
  <cp:revision>1411</cp:revision>
  <dcterms:created xsi:type="dcterms:W3CDTF">2005-04-15T19:25:47Z</dcterms:created>
  <dcterms:modified xsi:type="dcterms:W3CDTF">2015-05-21T20:37:53Z</dcterms:modified>
</cp:coreProperties>
</file>