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 varScale="1">
        <p:scale>
          <a:sx n="76" d="100"/>
          <a:sy n="76" d="100"/>
        </p:scale>
        <p:origin x="1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3375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6200" y="1016000"/>
            <a:ext cx="12852401" cy="1270000"/>
          </a:xfrm>
          <a:prstGeom prst="rect">
            <a:avLst/>
          </a:prstGeom>
        </p:spPr>
        <p:txBody>
          <a:bodyPr anchor="ctr"/>
          <a:lstStyle>
            <a:lvl1pPr>
              <a:defRPr sz="5200" b="1" i="0">
                <a:solidFill>
                  <a:srgbClr val="53D1FB"/>
                </a:solidFill>
                <a:latin typeface="Helvetica" charset="0"/>
                <a:ea typeface="Helvetica" charset="0"/>
                <a:cs typeface="Helvetica" charset="0"/>
                <a:sym typeface="Arial Narrow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59238" y="2025431"/>
            <a:ext cx="11886324" cy="5715000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4200"/>
              </a:spcBef>
              <a:defRPr sz="4200" b="1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Arial Narrow"/>
              </a:defRPr>
            </a:lvl1pPr>
            <a:lvl2pPr indent="228600" algn="l">
              <a:spcBef>
                <a:spcPts val="4200"/>
              </a:spcBef>
              <a:defRPr sz="4200" b="1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Arial Narrow"/>
              </a:defRPr>
            </a:lvl2pPr>
            <a:lvl3pPr indent="457200" algn="l">
              <a:spcBef>
                <a:spcPts val="4200"/>
              </a:spcBef>
              <a:defRPr sz="4200" b="1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Arial Narrow"/>
              </a:defRPr>
            </a:lvl3pPr>
            <a:lvl4pPr indent="685800" algn="l">
              <a:spcBef>
                <a:spcPts val="4200"/>
              </a:spcBef>
              <a:defRPr sz="4200" b="1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Arial Narrow"/>
              </a:defRPr>
            </a:lvl4pPr>
            <a:lvl5pPr indent="914400" algn="l">
              <a:spcBef>
                <a:spcPts val="4200"/>
              </a:spcBef>
              <a:defRPr sz="4200" b="1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Arial Narrow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355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711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066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422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Jim Jon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5500" y="1371600"/>
            <a:ext cx="3048000" cy="40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Joseph Smit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1300" y="1371600"/>
            <a:ext cx="3048000" cy="40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Mary Baker Eddy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8700" y="3009900"/>
            <a:ext cx="3048000" cy="40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David Kore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45400" y="3009900"/>
            <a:ext cx="3048000" cy="40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Charles Russell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86100" y="4318000"/>
            <a:ext cx="3048000" cy="40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Marshall Applewhite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43700" y="4318000"/>
            <a:ext cx="3048000" cy="40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4" animBg="1" advAuto="0"/>
      <p:bldP spid="39" grpId="1" animBg="1" advAuto="0"/>
      <p:bldP spid="40" grpId="2" animBg="1" advAuto="0"/>
      <p:bldP spid="41" grpId="5" animBg="1" advAuto="0"/>
      <p:bldP spid="42" grpId="3" animBg="1" advAuto="0"/>
      <p:bldP spid="43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A Cult?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idea is in the Bible in seed form</a:t>
            </a:r>
          </a:p>
          <a:p>
            <a:r>
              <a:rPr i="1" dirty="0"/>
              <a:t>Hairesis</a:t>
            </a:r>
            <a:r>
              <a:rPr dirty="0"/>
              <a:t> </a:t>
            </a:r>
            <a:r>
              <a:rPr lang="en-US" dirty="0" smtClean="0"/>
              <a:t>or </a:t>
            </a:r>
            <a:r>
              <a:rPr dirty="0" smtClean="0"/>
              <a:t>“sect”</a:t>
            </a:r>
            <a:r>
              <a:rPr lang="en-US" dirty="0" smtClean="0"/>
              <a:t> which means “to choose” (cp. Acts 5:17; 15:5; 24:5; 26:5; 28:5)</a:t>
            </a:r>
            <a:endParaRPr dirty="0"/>
          </a:p>
          <a:p>
            <a:r>
              <a:rPr dirty="0"/>
              <a:t>Some definitions are too broad</a:t>
            </a:r>
          </a:p>
          <a:p>
            <a:r>
              <a:rPr dirty="0"/>
              <a:t>“System of religious veneration and devotion directed toward a particular figure or object”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Characteristics Of Cults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Exalt a charismatic leader</a:t>
            </a:r>
          </a:p>
          <a:p>
            <a:r>
              <a:t>Deny the Bible as the sole source of authority</a:t>
            </a:r>
          </a:p>
          <a:p>
            <a:r>
              <a:t>Practice isolationism</a:t>
            </a:r>
          </a:p>
          <a:p>
            <a:r>
              <a:t>Subordination of one’s life to control of cult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Denominationalist’s View Of Cults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Denominationalist adds characteristics:</a:t>
            </a:r>
          </a:p>
          <a:p>
            <a:pPr lvl="1"/>
            <a:r>
              <a:rPr lang="en-US" dirty="0" smtClean="0"/>
              <a:t>	</a:t>
            </a:r>
            <a:r>
              <a:rPr dirty="0" smtClean="0"/>
              <a:t>“</a:t>
            </a:r>
            <a:r>
              <a:rPr dirty="0"/>
              <a:t>Works salvation/legalism”</a:t>
            </a:r>
          </a:p>
          <a:p>
            <a:pPr lvl="1"/>
            <a:r>
              <a:rPr lang="en-US" dirty="0" smtClean="0"/>
              <a:t>	</a:t>
            </a:r>
            <a:r>
              <a:rPr dirty="0" smtClean="0"/>
              <a:t>“</a:t>
            </a:r>
            <a:r>
              <a:rPr dirty="0"/>
              <a:t>No assurance of salvation”</a:t>
            </a:r>
          </a:p>
          <a:p>
            <a:pPr lvl="1"/>
            <a:r>
              <a:rPr lang="en-US" dirty="0" smtClean="0"/>
              <a:t>	</a:t>
            </a:r>
            <a:r>
              <a:rPr dirty="0" smtClean="0"/>
              <a:t>“</a:t>
            </a:r>
            <a:r>
              <a:rPr dirty="0"/>
              <a:t>Denunciation of other groups”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Proves Too Much Proves Nothing!</a:t>
            </a:r>
          </a:p>
        </p:txBody>
      </p:sp>
      <p:sp>
        <p:nvSpPr>
          <p:cNvPr id="55" name="Shape 55"/>
          <p:cNvSpPr/>
          <p:nvPr/>
        </p:nvSpPr>
        <p:spPr>
          <a:xfrm>
            <a:off x="470414" y="3877334"/>
            <a:ext cx="5034326" cy="3180358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Font typeface="Zapf Dingbats"/>
              <a:defRPr sz="5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b="1" dirty="0">
                <a:latin typeface="Helvetica" charset="0"/>
                <a:ea typeface="Helvetica" charset="0"/>
                <a:cs typeface="Helvetica" charset="0"/>
              </a:rPr>
              <a:t>Condemn those who disbelieve</a:t>
            </a:r>
          </a:p>
          <a:p>
            <a:pPr>
              <a:buFont typeface="Zapf Dingbats"/>
              <a:defRPr sz="5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b="1" dirty="0">
                <a:latin typeface="Helvetica" charset="0"/>
                <a:ea typeface="Helvetica" charset="0"/>
                <a:cs typeface="Helvetica" charset="0"/>
              </a:rPr>
              <a:t>(Muslims, Buddhists, etc.)</a:t>
            </a:r>
          </a:p>
        </p:txBody>
      </p:sp>
      <p:sp>
        <p:nvSpPr>
          <p:cNvPr id="56" name="Shape 56"/>
          <p:cNvSpPr/>
          <p:nvPr/>
        </p:nvSpPr>
        <p:spPr>
          <a:xfrm>
            <a:off x="7443605" y="3918015"/>
            <a:ext cx="5032541" cy="3180358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buFont typeface="Zapf Dingbats"/>
              <a:defRPr sz="5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>
                <a:latin typeface="Helvetica" charset="0"/>
                <a:ea typeface="Helvetica" charset="0"/>
                <a:cs typeface="Helvetica" charset="0"/>
              </a:rPr>
              <a:t>Demand a strict code of conduct (dress, speech, recreation, etc.)</a:t>
            </a:r>
          </a:p>
        </p:txBody>
      </p:sp>
      <p:sp>
        <p:nvSpPr>
          <p:cNvPr id="57" name="Shape 57"/>
          <p:cNvSpPr/>
          <p:nvPr/>
        </p:nvSpPr>
        <p:spPr>
          <a:xfrm rot="20400000">
            <a:off x="341296" y="4257242"/>
            <a:ext cx="5397501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20000">
                <a:solidFill>
                  <a:srgbClr val="FF2600"/>
                </a:solidFill>
                <a:latin typeface="Harvest"/>
                <a:ea typeface="Harvest"/>
                <a:cs typeface="Harvest"/>
                <a:sym typeface="Harvest"/>
              </a:defRPr>
            </a:lvl1pPr>
          </a:lstStyle>
          <a:p>
            <a:r>
              <a:rPr sz="16000" b="1" spc="-3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CULT</a:t>
            </a:r>
          </a:p>
        </p:txBody>
      </p:sp>
      <p:sp>
        <p:nvSpPr>
          <p:cNvPr id="58" name="Shape 58"/>
          <p:cNvSpPr/>
          <p:nvPr/>
        </p:nvSpPr>
        <p:spPr>
          <a:xfrm rot="20400000">
            <a:off x="7342203" y="4257243"/>
            <a:ext cx="5397501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20000">
                <a:solidFill>
                  <a:srgbClr val="FF2600"/>
                </a:solidFill>
                <a:latin typeface="Harvest"/>
                <a:ea typeface="Harvest"/>
                <a:cs typeface="Harvest"/>
                <a:sym typeface="Harvest"/>
              </a:defRPr>
            </a:lvl1pPr>
          </a:lstStyle>
          <a:p>
            <a:r>
              <a:rPr sz="16000" b="1" spc="-3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CULT</a:t>
            </a:r>
          </a:p>
        </p:txBody>
      </p:sp>
      <p:sp>
        <p:nvSpPr>
          <p:cNvPr id="59" name="Shape 59"/>
          <p:cNvSpPr/>
          <p:nvPr/>
        </p:nvSpPr>
        <p:spPr>
          <a:xfrm>
            <a:off x="2320595" y="2337053"/>
            <a:ext cx="8439811" cy="964367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Font typeface="Zapf Dingbats"/>
              <a:defRPr sz="5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>
                <a:latin typeface="Helvetica" charset="0"/>
                <a:ea typeface="Helvetica" charset="0"/>
                <a:cs typeface="Helvetica" charset="0"/>
              </a:rPr>
              <a:t>Denominationalists Say: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  <p:bldP spid="56" grpId="3" animBg="1" advAuto="0"/>
      <p:bldP spid="57" grpId="2" animBg="1" advAuto="0"/>
      <p:bldP spid="58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Do People Join Cults?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126998" y="1879600"/>
            <a:ext cx="12852401" cy="5715000"/>
          </a:xfrm>
          <a:prstGeom prst="rect">
            <a:avLst/>
          </a:prstGeom>
        </p:spPr>
        <p:txBody>
          <a:bodyPr numCol="2" spcCol="0"/>
          <a:lstStyle/>
          <a:p>
            <a:pPr>
              <a:spcBef>
                <a:spcPts val="9000"/>
              </a:spcBef>
            </a:pPr>
            <a:r>
              <a:rPr sz="3800" spc="-150" dirty="0"/>
              <a:t>Low self-esteem</a:t>
            </a:r>
          </a:p>
          <a:p>
            <a:pPr>
              <a:spcBef>
                <a:spcPts val="9000"/>
              </a:spcBef>
            </a:pPr>
            <a:r>
              <a:rPr sz="3800" spc="-150" dirty="0"/>
              <a:t>Curiosity</a:t>
            </a:r>
          </a:p>
          <a:p>
            <a:pPr>
              <a:spcBef>
                <a:spcPts val="9000"/>
              </a:spcBef>
            </a:pPr>
            <a:r>
              <a:rPr sz="3800" spc="-150" dirty="0"/>
              <a:t>Rebellion</a:t>
            </a:r>
          </a:p>
          <a:p>
            <a:pPr>
              <a:spcBef>
                <a:spcPts val="9000"/>
              </a:spcBef>
            </a:pPr>
            <a:r>
              <a:rPr sz="3800" spc="-150" dirty="0"/>
              <a:t>Going through a difficult time</a:t>
            </a:r>
          </a:p>
          <a:p>
            <a:pPr>
              <a:spcBef>
                <a:spcPts val="9000"/>
              </a:spcBef>
            </a:pPr>
            <a:r>
              <a:rPr sz="3800" spc="-150" dirty="0"/>
              <a:t>Lack of strong morals/values</a:t>
            </a:r>
          </a:p>
          <a:p>
            <a:pPr>
              <a:spcBef>
                <a:spcPts val="9000"/>
              </a:spcBef>
            </a:pPr>
            <a:r>
              <a:rPr sz="3800" spc="-150" dirty="0"/>
              <a:t>Lack of Bible knowledge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Can I Do To Help Someone?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Carefully expose the hypocrisy of the cult</a:t>
            </a:r>
            <a:endParaRPr dirty="0"/>
          </a:p>
          <a:p>
            <a:r>
              <a:rPr dirty="0"/>
              <a:t>Demonstrate genuine </a:t>
            </a:r>
            <a:r>
              <a:rPr dirty="0" smtClean="0"/>
              <a:t>interest</a:t>
            </a:r>
            <a:r>
              <a:rPr lang="en-US" dirty="0" smtClean="0"/>
              <a:t> as a person</a:t>
            </a:r>
            <a:endParaRPr dirty="0"/>
          </a:p>
          <a:p>
            <a:r>
              <a:rPr lang="en-US" dirty="0" smtClean="0"/>
              <a:t>Show u</a:t>
            </a:r>
            <a:r>
              <a:rPr dirty="0" smtClean="0"/>
              <a:t>nprejudiced</a:t>
            </a:r>
            <a:r>
              <a:rPr lang="en-US" dirty="0" smtClean="0"/>
              <a:t> and</a:t>
            </a:r>
            <a:r>
              <a:rPr dirty="0" smtClean="0"/>
              <a:t> learned</a:t>
            </a:r>
            <a:r>
              <a:rPr lang="en-US" dirty="0" smtClean="0"/>
              <a:t> </a:t>
            </a:r>
            <a:r>
              <a:rPr dirty="0" smtClean="0"/>
              <a:t>love</a:t>
            </a:r>
            <a:endParaRPr dirty="0"/>
          </a:p>
          <a:p>
            <a:r>
              <a:rPr lang="en-US" dirty="0" smtClean="0"/>
              <a:t>Patiently break the </a:t>
            </a:r>
            <a:r>
              <a:rPr dirty="0" smtClean="0"/>
              <a:t>mental</a:t>
            </a:r>
            <a:r>
              <a:rPr lang="en-US" dirty="0" smtClean="0"/>
              <a:t>/</a:t>
            </a:r>
            <a:r>
              <a:rPr dirty="0" smtClean="0"/>
              <a:t>emotional </a:t>
            </a:r>
            <a:r>
              <a:rPr dirty="0"/>
              <a:t>chain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sto MT"/>
        <a:ea typeface="Calisto MT"/>
        <a:cs typeface="Calisto MT"/>
      </a:majorFont>
      <a:minorFont>
        <a:latin typeface="Calisto MT"/>
        <a:ea typeface="Calisto MT"/>
        <a:cs typeface="Calisto M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sto MT"/>
        <a:ea typeface="Calisto MT"/>
        <a:cs typeface="Calisto MT"/>
      </a:majorFont>
      <a:minorFont>
        <a:latin typeface="Calisto MT"/>
        <a:ea typeface="Calisto MT"/>
        <a:cs typeface="Calisto M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188</Words>
  <Application>Microsoft Macintosh PowerPoint</Application>
  <PresentationFormat>Custom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Narrow</vt:lpstr>
      <vt:lpstr>Gill Sans</vt:lpstr>
      <vt:lpstr>Harvest</vt:lpstr>
      <vt:lpstr>Helvetica</vt:lpstr>
      <vt:lpstr>Lucida Grande</vt:lpstr>
      <vt:lpstr>Zapf Dingbats</vt:lpstr>
      <vt:lpstr>White</vt:lpstr>
      <vt:lpstr>PowerPoint Presentation</vt:lpstr>
      <vt:lpstr>PowerPoint Presentation</vt:lpstr>
      <vt:lpstr>PowerPoint Presentation</vt:lpstr>
      <vt:lpstr>What Is A Cult?</vt:lpstr>
      <vt:lpstr>Characteristics Of Cults</vt:lpstr>
      <vt:lpstr>Denominationalist’s View Of Cults</vt:lpstr>
      <vt:lpstr>What Proves Too Much Proves Nothing!</vt:lpstr>
      <vt:lpstr>Why Do People Join Cults?</vt:lpstr>
      <vt:lpstr>What Can I Do To Help Someone?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Kyle Campbell</cp:lastModifiedBy>
  <cp:revision>10</cp:revision>
  <dcterms:modified xsi:type="dcterms:W3CDTF">2016-08-23T02:41:56Z</dcterms:modified>
</cp:coreProperties>
</file>