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3"/>
    <p:restoredTop sz="94729"/>
  </p:normalViewPr>
  <p:slideViewPr>
    <p:cSldViewPr snapToGrid="0" snapToObjects="1">
      <p:cViewPr varScale="1">
        <p:scale>
          <a:sx n="76" d="100"/>
          <a:sy n="76" d="100"/>
        </p:scale>
        <p:origin x="15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35214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3183483" y="101600"/>
            <a:ext cx="9732417" cy="9398001"/>
          </a:xfrm>
          <a:prstGeom prst="rect">
            <a:avLst/>
          </a:prstGeom>
          <a:effectLst>
            <a:outerShdw blurRad="76200" dir="5400000" rotWithShape="0">
              <a:srgbClr val="000000"/>
            </a:outerShdw>
          </a:effectLst>
        </p:spPr>
        <p:txBody>
          <a:bodyPr>
            <a:noAutofit/>
          </a:bodyPr>
          <a:lstStyle>
            <a:lvl1pPr marL="0" indent="0">
              <a:spcBef>
                <a:spcPts val="6600"/>
              </a:spcBef>
              <a:buSzTx/>
              <a:buNone/>
              <a:defRPr b="1">
                <a:solidFill>
                  <a:srgbClr val="FFF8C2"/>
                </a:solidFill>
                <a:latin typeface="Helvetica Neue" charset="0"/>
                <a:ea typeface="Helvetica Neue" charset="0"/>
                <a:cs typeface="Helvetica Neue" charset="0"/>
                <a:sym typeface="Eurostile"/>
              </a:defRPr>
            </a:lvl1pPr>
            <a:lvl2pPr marL="0" indent="228600">
              <a:spcBef>
                <a:spcPts val="6600"/>
              </a:spcBef>
              <a:buSzTx/>
              <a:buNone/>
              <a:defRPr b="1">
                <a:solidFill>
                  <a:srgbClr val="FFF8C2"/>
                </a:solidFill>
                <a:latin typeface="Helvetica Neue" charset="0"/>
                <a:ea typeface="Helvetica Neue" charset="0"/>
                <a:cs typeface="Helvetica Neue" charset="0"/>
                <a:sym typeface="Eurostile"/>
              </a:defRPr>
            </a:lvl2pPr>
            <a:lvl3pPr marL="0" indent="457200">
              <a:spcBef>
                <a:spcPts val="6600"/>
              </a:spcBef>
              <a:buSzTx/>
              <a:buNone/>
              <a:defRPr b="1">
                <a:solidFill>
                  <a:srgbClr val="FFF8C2"/>
                </a:solidFill>
                <a:latin typeface="Helvetica Neue" charset="0"/>
                <a:ea typeface="Helvetica Neue" charset="0"/>
                <a:cs typeface="Helvetica Neue" charset="0"/>
                <a:sym typeface="Eurostile"/>
              </a:defRPr>
            </a:lvl3pPr>
            <a:lvl4pPr marL="0" indent="685800">
              <a:spcBef>
                <a:spcPts val="6600"/>
              </a:spcBef>
              <a:buSzTx/>
              <a:buNone/>
              <a:defRPr b="1">
                <a:solidFill>
                  <a:srgbClr val="FFF8C2"/>
                </a:solidFill>
                <a:latin typeface="Helvetica Neue" charset="0"/>
                <a:ea typeface="Helvetica Neue" charset="0"/>
                <a:cs typeface="Helvetica Neue" charset="0"/>
                <a:sym typeface="Eurostile"/>
              </a:defRPr>
            </a:lvl4pPr>
            <a:lvl5pPr marL="0" indent="914400">
              <a:spcBef>
                <a:spcPts val="6600"/>
              </a:spcBef>
              <a:buSzTx/>
              <a:buNone/>
              <a:defRPr b="1">
                <a:solidFill>
                  <a:srgbClr val="FFF8C2"/>
                </a:solidFill>
                <a:latin typeface="Helvetica Neue" charset="0"/>
                <a:ea typeface="Helvetica Neue" charset="0"/>
                <a:cs typeface="Helvetica Neue" charset="0"/>
                <a:sym typeface="Eurostile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3158083" y="98474"/>
            <a:ext cx="9732417" cy="9531252"/>
          </a:xfrm>
          <a:prstGeom prst="rect">
            <a:avLst/>
          </a:prstGeom>
          <a:solidFill>
            <a:srgbClr val="F55D4C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effectLst>
            <a:outerShdw sx="1000" sy="1000" rotWithShape="0">
              <a:srgbClr val="000000"/>
            </a:outerShdw>
          </a:effectLst>
        </p:spPr>
        <p:txBody>
          <a:bodyPr/>
          <a:lstStyle/>
          <a:p>
            <a:r>
              <a:rPr dirty="0">
                <a:effectLst>
                  <a:outerShdw blurRad="127000" dir="2700000" algn="ctr" rotWithShape="0">
                    <a:schemeClr val="bg1"/>
                  </a:outerShdw>
                </a:effectLst>
              </a:rPr>
              <a:t>I know that knowing and receiving Him are the same (</a:t>
            </a:r>
            <a:r>
              <a:rPr>
                <a:effectLst>
                  <a:outerShdw blurRad="127000" dir="2700000" algn="ctr" rotWithShape="0">
                    <a:schemeClr val="bg1"/>
                  </a:outerShdw>
                </a:effectLst>
              </a:rPr>
              <a:t>John </a:t>
            </a:r>
            <a:r>
              <a:rPr lang="en-US" smtClean="0">
                <a:effectLst>
                  <a:outerShdw blurRad="127000" dir="2700000" algn="ctr" rotWithShape="0">
                    <a:schemeClr val="bg1"/>
                  </a:outerShdw>
                </a:effectLst>
              </a:rPr>
              <a:t>1:11; 6:61-63; </a:t>
            </a:r>
            <a:r>
              <a:rPr smtClean="0">
                <a:effectLst>
                  <a:outerShdw blurRad="127000" dir="2700000" algn="ctr" rotWithShape="0">
                    <a:schemeClr val="bg1"/>
                  </a:outerShdw>
                </a:effectLst>
              </a:rPr>
              <a:t>12:48)</a:t>
            </a:r>
            <a:endParaRPr dirty="0">
              <a:effectLst>
                <a:outerShdw blurRad="127000" dir="2700000" algn="ctr" rotWithShape="0">
                  <a:schemeClr val="bg1"/>
                </a:outerShdw>
              </a:effectLst>
            </a:endParaRPr>
          </a:p>
          <a:p>
            <a:r>
              <a:rPr dirty="0">
                <a:effectLst>
                  <a:outerShdw blurRad="127000" dir="2700000" algn="ctr" rotWithShape="0">
                    <a:schemeClr val="bg1"/>
                  </a:outerShdw>
                </a:effectLst>
              </a:rPr>
              <a:t>I know that there are two sides to the Lord (Numbers 14:18; Romans 11:22)</a:t>
            </a:r>
          </a:p>
          <a:p>
            <a:r>
              <a:rPr dirty="0">
                <a:effectLst>
                  <a:outerShdw blurRad="127000" dir="2700000" algn="ctr" rotWithShape="0">
                    <a:schemeClr val="bg1"/>
                  </a:outerShdw>
                </a:effectLst>
              </a:rPr>
              <a:t>I know that He requires repentance (Matthew 21:28-32; 2 Corinthians 5:17)</a:t>
            </a:r>
          </a:p>
          <a:p>
            <a:r>
              <a:rPr dirty="0">
                <a:effectLst>
                  <a:outerShdw blurRad="127000" dir="2700000" algn="ctr" rotWithShape="0">
                    <a:schemeClr val="bg1"/>
                  </a:outerShdw>
                </a:effectLst>
              </a:rPr>
              <a:t>I know that He requires obedience (John 14:15, 21; 15:10; 1 John 2:3-4)</a:t>
            </a:r>
          </a:p>
          <a:p>
            <a:r>
              <a:rPr dirty="0">
                <a:effectLst>
                  <a:outerShdw blurRad="127000" dir="2700000" algn="ctr" rotWithShape="0">
                    <a:schemeClr val="bg1"/>
                  </a:outerShdw>
                </a:effectLst>
              </a:rPr>
              <a:t>I know that those who </a:t>
            </a:r>
            <a:r>
              <a:rPr lang="en-US" dirty="0" smtClean="0">
                <a:effectLst>
                  <a:outerShdw blurRad="127000" dir="2700000" algn="ctr" rotWithShape="0">
                    <a:schemeClr val="bg1"/>
                  </a:outerShdw>
                </a:effectLst>
              </a:rPr>
              <a:t>reject </a:t>
            </a:r>
            <a:r>
              <a:rPr dirty="0" smtClean="0">
                <a:effectLst>
                  <a:outerShdw blurRad="127000" dir="2700000" algn="ctr" rotWithShape="0">
                    <a:schemeClr val="bg1"/>
                  </a:outerShdw>
                </a:effectLst>
              </a:rPr>
              <a:t>Him </a:t>
            </a:r>
            <a:r>
              <a:rPr dirty="0">
                <a:effectLst>
                  <a:outerShdw blurRad="127000" dir="2700000" algn="ctr" rotWithShape="0">
                    <a:schemeClr val="bg1"/>
                  </a:outerShdw>
                </a:effectLst>
              </a:rPr>
              <a:t>will be punished (Hebrews 10:30; Romans 11:21)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uiExpan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84</Words>
  <Application>Microsoft Macintosh PowerPoint</Application>
  <PresentationFormat>Custom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Eurostile</vt:lpstr>
      <vt:lpstr>Franklin Gothic Book</vt:lpstr>
      <vt:lpstr>Helvetica Light</vt:lpstr>
      <vt:lpstr>Helvetica Neue</vt:lpstr>
      <vt:lpstr>Black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Kyle Campbell</cp:lastModifiedBy>
  <cp:revision>8</cp:revision>
  <dcterms:modified xsi:type="dcterms:W3CDTF">2016-08-22T15:36:26Z</dcterms:modified>
</cp:coreProperties>
</file>