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0" r:id="rId2"/>
    <p:sldId id="257" r:id="rId3"/>
    <p:sldId id="281" r:id="rId4"/>
    <p:sldId id="258" r:id="rId5"/>
    <p:sldId id="259" r:id="rId6"/>
    <p:sldId id="262" r:id="rId7"/>
    <p:sldId id="263" r:id="rId8"/>
    <p:sldId id="270" r:id="rId9"/>
    <p:sldId id="283" r:id="rId10"/>
    <p:sldId id="282" r:id="rId11"/>
    <p:sldId id="284" r:id="rId12"/>
    <p:sldId id="285" r:id="rId13"/>
    <p:sldId id="286" r:id="rId14"/>
    <p:sldId id="264" r:id="rId15"/>
    <p:sldId id="265" r:id="rId16"/>
    <p:sldId id="266" r:id="rId17"/>
    <p:sldId id="287" r:id="rId18"/>
  </p:sldIdLst>
  <p:sldSz cx="9144000" cy="6858000" type="screen4x3"/>
  <p:notesSz cx="6858000" cy="9144000"/>
  <p:embeddedFontLst>
    <p:embeddedFont>
      <p:font typeface="KG Broken Vessels Sketch" pitchFamily="2" charset="0"/>
      <p:regular r:id="rId21"/>
    </p:embeddedFont>
    <p:embeddedFont>
      <p:font typeface="Crimes Times Six" panose="02000500000000000000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K Cool Crayon" pitchFamily="2" charset="0"/>
      <p:regular r:id="rId27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VTCAllSkratchedUpOne" panose="02000506000000020004" pitchFamily="2" charset="0"/>
      <p:bold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DK Crayon Crumble" panose="03070001040701010105" pitchFamily="66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2883" autoAdjust="0"/>
  </p:normalViewPr>
  <p:slideViewPr>
    <p:cSldViewPr>
      <p:cViewPr varScale="1">
        <p:scale>
          <a:sx n="60" d="100"/>
          <a:sy n="6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8/30/2014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8/30/2014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7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0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4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7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8/30/2014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8/30/2014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Inflate">
              <a:avLst/>
            </a:prstTxWarp>
          </a:bodyPr>
          <a:lstStyle/>
          <a:p>
            <a:pPr algn="ctr"/>
            <a:r>
              <a:rPr 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G Broken Vessels Sketch" pitchFamily="2" charset="0"/>
              </a:rPr>
              <a:t>Realized Eschatology?</a:t>
            </a:r>
            <a:endParaRPr 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KG Broken Vessels Sketch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VTCAllSkratchedUpOne" panose="02000506000000020004" pitchFamily="2" charset="0"/>
              </a:rPr>
              <a:t>The AD 70 Doctrine</a:t>
            </a:r>
          </a:p>
          <a:p>
            <a:pPr algn="ctr"/>
            <a:r>
              <a:rPr lang="en-US" sz="4400" dirty="0" smtClean="0">
                <a:latin typeface="VTCAllSkratchedUpOne" panose="02000506000000020004" pitchFamily="2" charset="0"/>
              </a:rPr>
              <a:t>(part 1)</a:t>
            </a:r>
            <a:endParaRPr lang="en-US" sz="4400" dirty="0">
              <a:latin typeface="VTCAllSkratchedUpOn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0207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rimes Times Six" panose="02000500000000000000" pitchFamily="2" charset="0"/>
              </a:rPr>
              <a:t>Matthew 10:23 </a:t>
            </a:r>
            <a:r>
              <a:rPr lang="en-US" sz="4000" dirty="0" smtClean="0">
                <a:solidFill>
                  <a:schemeClr val="accent2"/>
                </a:solidFill>
                <a:latin typeface="Crimes Times Six" panose="02000500000000000000" pitchFamily="2" charset="0"/>
              </a:rPr>
              <a:t>Context</a:t>
            </a:r>
            <a:r>
              <a:rPr lang="en-US" sz="4000" dirty="0" smtClean="0">
                <a:latin typeface="Crimes Times Six" panose="02000500000000000000" pitchFamily="2" charset="0"/>
              </a:rPr>
              <a:t> &amp; </a:t>
            </a:r>
            <a:r>
              <a:rPr lang="en-US" sz="4000" dirty="0" smtClean="0">
                <a:solidFill>
                  <a:schemeClr val="accent2"/>
                </a:solidFill>
                <a:latin typeface="Crimes Times Six" panose="02000500000000000000" pitchFamily="2" charset="0"/>
              </a:rPr>
              <a:t>Completion</a:t>
            </a:r>
            <a:endParaRPr lang="en-US" sz="4000" dirty="0">
              <a:solidFill>
                <a:schemeClr val="accent2"/>
              </a:solidFill>
              <a:latin typeface="Crimes Times Six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84860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 context to the twelve limiting them to preaching to the lost sheep of Israel (10:5, 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</a:t>
            </a:r>
            <a:r>
              <a:rPr lang="en-US" sz="2800" dirty="0" smtClean="0"/>
              <a:t>egan when Jesus originally sent them out (Matt. 10:5; cf. Mk. 6:7-13)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completion would extend </a:t>
            </a:r>
            <a:r>
              <a:rPr lang="en-US" sz="2800" dirty="0" smtClean="0">
                <a:solidFill>
                  <a:schemeClr val="accent2"/>
                </a:solidFill>
              </a:rPr>
              <a:t>AFTER</a:t>
            </a:r>
            <a:r>
              <a:rPr lang="en-US" sz="2800" dirty="0" smtClean="0"/>
              <a:t> Pentecost (Acts 1:4-8; Matt. 10:16-22)</a:t>
            </a:r>
          </a:p>
          <a:p>
            <a:pPr lvl="1"/>
            <a:r>
              <a:rPr lang="en-US" sz="2400" dirty="0" smtClean="0"/>
              <a:t>Brought before governors and kings</a:t>
            </a:r>
          </a:p>
          <a:p>
            <a:pPr lvl="1"/>
            <a:r>
              <a:rPr lang="en-US" sz="2400" dirty="0" smtClean="0"/>
              <a:t>A testimony to the Gentiles</a:t>
            </a:r>
          </a:p>
          <a:p>
            <a:pPr lvl="1"/>
            <a:r>
              <a:rPr lang="en-US" sz="2400" dirty="0" smtClean="0"/>
              <a:t>The Spirit of your Father who speaks in you (cf. Jn. 16:13, 14)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70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Nueva Std" pitchFamily="34" charset="0"/>
              </a:rPr>
              <a:t>Matthew 10:23 &amp; 24:14</a:t>
            </a:r>
            <a:endParaRPr lang="en-US" sz="4800" dirty="0">
              <a:latin typeface="Nueva Std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62001" y="1905000"/>
            <a:ext cx="3695670" cy="4800600"/>
          </a:xfrm>
          <a:prstGeom prst="round2Diag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  <a:alpha val="45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 smtClean="0">
                <a:latin typeface="DK Crayon Crumble" panose="03070001040701010105" pitchFamily="66" charset="0"/>
              </a:rPr>
              <a:t>“When they persecute you in this city, flee to another. For assuredly, I say to you, </a:t>
            </a:r>
            <a:r>
              <a:rPr lang="en-US" sz="3400" u="sng" dirty="0" smtClean="0">
                <a:latin typeface="DK Crayon Crumble" panose="03070001040701010105" pitchFamily="66" charset="0"/>
              </a:rPr>
              <a:t>you will not have gone through the cities of Israel before the Son of Man comes</a:t>
            </a:r>
            <a:r>
              <a:rPr lang="en-US" sz="3400" dirty="0" smtClean="0">
                <a:latin typeface="DK Crayon Crumble" panose="03070001040701010105" pitchFamily="66" charset="0"/>
              </a:rPr>
              <a:t>.”</a:t>
            </a:r>
            <a:endParaRPr lang="en-US" sz="3400" dirty="0">
              <a:latin typeface="DK Crayon Crumble" panose="03070001040701010105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695668" cy="4800600"/>
          </a:xfrm>
          <a:prstGeom prst="round2Diag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45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DK Crayon Crumble" panose="03070001040701010105" pitchFamily="66" charset="0"/>
              </a:rPr>
              <a:t>“And </a:t>
            </a:r>
            <a:r>
              <a:rPr lang="en-US" sz="3600" dirty="0">
                <a:latin typeface="DK Crayon Crumble" panose="03070001040701010105" pitchFamily="66" charset="0"/>
              </a:rPr>
              <a:t>this gospel of the kingdom will be preached in </a:t>
            </a:r>
            <a:r>
              <a:rPr lang="en-US" sz="3600" u="sng" dirty="0">
                <a:latin typeface="DK Crayon Crumble" panose="03070001040701010105" pitchFamily="66" charset="0"/>
              </a:rPr>
              <a:t>all the world </a:t>
            </a:r>
            <a:r>
              <a:rPr lang="en-US" sz="3600" dirty="0">
                <a:latin typeface="DK Crayon Crumble" panose="03070001040701010105" pitchFamily="66" charset="0"/>
              </a:rPr>
              <a:t>as a witness to all the nations, and then the end will come</a:t>
            </a:r>
            <a:r>
              <a:rPr lang="en-US" sz="3600" dirty="0" smtClean="0">
                <a:latin typeface="DK Crayon Crumble" panose="03070001040701010105" pitchFamily="66" charset="0"/>
              </a:rPr>
              <a:t>.”</a:t>
            </a:r>
            <a:endParaRPr lang="en-US" sz="3600" dirty="0">
              <a:latin typeface="DK Crayon Crumble" panose="030700010407010101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6264634"/>
            <a:ext cx="8504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prstClr val="white"/>
                </a:solidFill>
              </a:rPr>
              <a:t>10:23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4511" y="6248400"/>
            <a:ext cx="87876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prstClr val="white"/>
                </a:solidFill>
              </a:rPr>
              <a:t>24:14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0" y="4162098"/>
            <a:ext cx="609600" cy="457200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9268" y="1480268"/>
            <a:ext cx="4174450" cy="2605727"/>
          </a:xfrm>
          <a:custGeom>
            <a:avLst/>
            <a:gdLst>
              <a:gd name="connsiteX0" fmla="*/ 0 w 4174450"/>
              <a:gd name="connsiteY0" fmla="*/ 98752 h 592503"/>
              <a:gd name="connsiteX1" fmla="*/ 98752 w 4174450"/>
              <a:gd name="connsiteY1" fmla="*/ 0 h 592503"/>
              <a:gd name="connsiteX2" fmla="*/ 695742 w 4174450"/>
              <a:gd name="connsiteY2" fmla="*/ 0 h 592503"/>
              <a:gd name="connsiteX3" fmla="*/ 695742 w 4174450"/>
              <a:gd name="connsiteY3" fmla="*/ 0 h 592503"/>
              <a:gd name="connsiteX4" fmla="*/ 1739354 w 4174450"/>
              <a:gd name="connsiteY4" fmla="*/ 0 h 592503"/>
              <a:gd name="connsiteX5" fmla="*/ 4075698 w 4174450"/>
              <a:gd name="connsiteY5" fmla="*/ 0 h 592503"/>
              <a:gd name="connsiteX6" fmla="*/ 4174450 w 4174450"/>
              <a:gd name="connsiteY6" fmla="*/ 98752 h 592503"/>
              <a:gd name="connsiteX7" fmla="*/ 4174450 w 4174450"/>
              <a:gd name="connsiteY7" fmla="*/ 345627 h 592503"/>
              <a:gd name="connsiteX8" fmla="*/ 4174450 w 4174450"/>
              <a:gd name="connsiteY8" fmla="*/ 345627 h 592503"/>
              <a:gd name="connsiteX9" fmla="*/ 4174450 w 4174450"/>
              <a:gd name="connsiteY9" fmla="*/ 493753 h 592503"/>
              <a:gd name="connsiteX10" fmla="*/ 4174450 w 4174450"/>
              <a:gd name="connsiteY10" fmla="*/ 493751 h 592503"/>
              <a:gd name="connsiteX11" fmla="*/ 4075698 w 4174450"/>
              <a:gd name="connsiteY11" fmla="*/ 592503 h 592503"/>
              <a:gd name="connsiteX12" fmla="*/ 1739354 w 4174450"/>
              <a:gd name="connsiteY12" fmla="*/ 592503 h 592503"/>
              <a:gd name="connsiteX13" fmla="*/ 981079 w 4174450"/>
              <a:gd name="connsiteY13" fmla="*/ 2605727 h 592503"/>
              <a:gd name="connsiteX14" fmla="*/ 695742 w 4174450"/>
              <a:gd name="connsiteY14" fmla="*/ 592503 h 592503"/>
              <a:gd name="connsiteX15" fmla="*/ 98752 w 4174450"/>
              <a:gd name="connsiteY15" fmla="*/ 592503 h 592503"/>
              <a:gd name="connsiteX16" fmla="*/ 0 w 4174450"/>
              <a:gd name="connsiteY16" fmla="*/ 493751 h 592503"/>
              <a:gd name="connsiteX17" fmla="*/ 0 w 4174450"/>
              <a:gd name="connsiteY17" fmla="*/ 493753 h 592503"/>
              <a:gd name="connsiteX18" fmla="*/ 0 w 4174450"/>
              <a:gd name="connsiteY18" fmla="*/ 345627 h 592503"/>
              <a:gd name="connsiteX19" fmla="*/ 0 w 4174450"/>
              <a:gd name="connsiteY19" fmla="*/ 345627 h 592503"/>
              <a:gd name="connsiteX20" fmla="*/ 0 w 4174450"/>
              <a:gd name="connsiteY20" fmla="*/ 98752 h 592503"/>
              <a:gd name="connsiteX0" fmla="*/ 0 w 4174450"/>
              <a:gd name="connsiteY0" fmla="*/ 98752 h 2605727"/>
              <a:gd name="connsiteX1" fmla="*/ 98752 w 4174450"/>
              <a:gd name="connsiteY1" fmla="*/ 0 h 2605727"/>
              <a:gd name="connsiteX2" fmla="*/ 695742 w 4174450"/>
              <a:gd name="connsiteY2" fmla="*/ 0 h 2605727"/>
              <a:gd name="connsiteX3" fmla="*/ 695742 w 4174450"/>
              <a:gd name="connsiteY3" fmla="*/ 0 h 2605727"/>
              <a:gd name="connsiteX4" fmla="*/ 1739354 w 4174450"/>
              <a:gd name="connsiteY4" fmla="*/ 0 h 2605727"/>
              <a:gd name="connsiteX5" fmla="*/ 4075698 w 4174450"/>
              <a:gd name="connsiteY5" fmla="*/ 0 h 2605727"/>
              <a:gd name="connsiteX6" fmla="*/ 4174450 w 4174450"/>
              <a:gd name="connsiteY6" fmla="*/ 98752 h 2605727"/>
              <a:gd name="connsiteX7" fmla="*/ 4174450 w 4174450"/>
              <a:gd name="connsiteY7" fmla="*/ 345627 h 2605727"/>
              <a:gd name="connsiteX8" fmla="*/ 4174450 w 4174450"/>
              <a:gd name="connsiteY8" fmla="*/ 345627 h 2605727"/>
              <a:gd name="connsiteX9" fmla="*/ 4174450 w 4174450"/>
              <a:gd name="connsiteY9" fmla="*/ 493753 h 2605727"/>
              <a:gd name="connsiteX10" fmla="*/ 4174450 w 4174450"/>
              <a:gd name="connsiteY10" fmla="*/ 493751 h 2605727"/>
              <a:gd name="connsiteX11" fmla="*/ 4075698 w 4174450"/>
              <a:gd name="connsiteY11" fmla="*/ 592503 h 2605727"/>
              <a:gd name="connsiteX12" fmla="*/ 1739354 w 4174450"/>
              <a:gd name="connsiteY12" fmla="*/ 592503 h 2605727"/>
              <a:gd name="connsiteX13" fmla="*/ 981079 w 4174450"/>
              <a:gd name="connsiteY13" fmla="*/ 2605727 h 2605727"/>
              <a:gd name="connsiteX14" fmla="*/ 695742 w 4174450"/>
              <a:gd name="connsiteY14" fmla="*/ 592503 h 2605727"/>
              <a:gd name="connsiteX15" fmla="*/ 98752 w 4174450"/>
              <a:gd name="connsiteY15" fmla="*/ 592503 h 2605727"/>
              <a:gd name="connsiteX16" fmla="*/ 0 w 4174450"/>
              <a:gd name="connsiteY16" fmla="*/ 493751 h 2605727"/>
              <a:gd name="connsiteX17" fmla="*/ 0 w 4174450"/>
              <a:gd name="connsiteY17" fmla="*/ 493753 h 2605727"/>
              <a:gd name="connsiteX18" fmla="*/ 0 w 4174450"/>
              <a:gd name="connsiteY18" fmla="*/ 345627 h 2605727"/>
              <a:gd name="connsiteX19" fmla="*/ 0 w 4174450"/>
              <a:gd name="connsiteY19" fmla="*/ 345627 h 2605727"/>
              <a:gd name="connsiteX20" fmla="*/ 0 w 4174450"/>
              <a:gd name="connsiteY20" fmla="*/ 98752 h 2605727"/>
              <a:gd name="connsiteX0" fmla="*/ 0 w 4174450"/>
              <a:gd name="connsiteY0" fmla="*/ 98752 h 2605727"/>
              <a:gd name="connsiteX1" fmla="*/ 98752 w 4174450"/>
              <a:gd name="connsiteY1" fmla="*/ 0 h 2605727"/>
              <a:gd name="connsiteX2" fmla="*/ 695742 w 4174450"/>
              <a:gd name="connsiteY2" fmla="*/ 0 h 2605727"/>
              <a:gd name="connsiteX3" fmla="*/ 695742 w 4174450"/>
              <a:gd name="connsiteY3" fmla="*/ 0 h 2605727"/>
              <a:gd name="connsiteX4" fmla="*/ 1739354 w 4174450"/>
              <a:gd name="connsiteY4" fmla="*/ 0 h 2605727"/>
              <a:gd name="connsiteX5" fmla="*/ 4075698 w 4174450"/>
              <a:gd name="connsiteY5" fmla="*/ 0 h 2605727"/>
              <a:gd name="connsiteX6" fmla="*/ 4174450 w 4174450"/>
              <a:gd name="connsiteY6" fmla="*/ 98752 h 2605727"/>
              <a:gd name="connsiteX7" fmla="*/ 4174450 w 4174450"/>
              <a:gd name="connsiteY7" fmla="*/ 345627 h 2605727"/>
              <a:gd name="connsiteX8" fmla="*/ 4174450 w 4174450"/>
              <a:gd name="connsiteY8" fmla="*/ 345627 h 2605727"/>
              <a:gd name="connsiteX9" fmla="*/ 4174450 w 4174450"/>
              <a:gd name="connsiteY9" fmla="*/ 493753 h 2605727"/>
              <a:gd name="connsiteX10" fmla="*/ 4174450 w 4174450"/>
              <a:gd name="connsiteY10" fmla="*/ 493751 h 2605727"/>
              <a:gd name="connsiteX11" fmla="*/ 4075698 w 4174450"/>
              <a:gd name="connsiteY11" fmla="*/ 592503 h 2605727"/>
              <a:gd name="connsiteX12" fmla="*/ 1739354 w 4174450"/>
              <a:gd name="connsiteY12" fmla="*/ 592503 h 2605727"/>
              <a:gd name="connsiteX13" fmla="*/ 981079 w 4174450"/>
              <a:gd name="connsiteY13" fmla="*/ 2605727 h 2605727"/>
              <a:gd name="connsiteX14" fmla="*/ 695742 w 4174450"/>
              <a:gd name="connsiteY14" fmla="*/ 592503 h 2605727"/>
              <a:gd name="connsiteX15" fmla="*/ 98752 w 4174450"/>
              <a:gd name="connsiteY15" fmla="*/ 592503 h 2605727"/>
              <a:gd name="connsiteX16" fmla="*/ 0 w 4174450"/>
              <a:gd name="connsiteY16" fmla="*/ 493751 h 2605727"/>
              <a:gd name="connsiteX17" fmla="*/ 0 w 4174450"/>
              <a:gd name="connsiteY17" fmla="*/ 493753 h 2605727"/>
              <a:gd name="connsiteX18" fmla="*/ 0 w 4174450"/>
              <a:gd name="connsiteY18" fmla="*/ 345627 h 2605727"/>
              <a:gd name="connsiteX19" fmla="*/ 0 w 4174450"/>
              <a:gd name="connsiteY19" fmla="*/ 345627 h 2605727"/>
              <a:gd name="connsiteX20" fmla="*/ 0 w 4174450"/>
              <a:gd name="connsiteY20" fmla="*/ 98752 h 2605727"/>
              <a:gd name="connsiteX0" fmla="*/ 0 w 4174450"/>
              <a:gd name="connsiteY0" fmla="*/ 98752 h 2605727"/>
              <a:gd name="connsiteX1" fmla="*/ 98752 w 4174450"/>
              <a:gd name="connsiteY1" fmla="*/ 0 h 2605727"/>
              <a:gd name="connsiteX2" fmla="*/ 695742 w 4174450"/>
              <a:gd name="connsiteY2" fmla="*/ 0 h 2605727"/>
              <a:gd name="connsiteX3" fmla="*/ 695742 w 4174450"/>
              <a:gd name="connsiteY3" fmla="*/ 0 h 2605727"/>
              <a:gd name="connsiteX4" fmla="*/ 1739354 w 4174450"/>
              <a:gd name="connsiteY4" fmla="*/ 0 h 2605727"/>
              <a:gd name="connsiteX5" fmla="*/ 4075698 w 4174450"/>
              <a:gd name="connsiteY5" fmla="*/ 0 h 2605727"/>
              <a:gd name="connsiteX6" fmla="*/ 4174450 w 4174450"/>
              <a:gd name="connsiteY6" fmla="*/ 98752 h 2605727"/>
              <a:gd name="connsiteX7" fmla="*/ 4174450 w 4174450"/>
              <a:gd name="connsiteY7" fmla="*/ 345627 h 2605727"/>
              <a:gd name="connsiteX8" fmla="*/ 4174450 w 4174450"/>
              <a:gd name="connsiteY8" fmla="*/ 345627 h 2605727"/>
              <a:gd name="connsiteX9" fmla="*/ 4174450 w 4174450"/>
              <a:gd name="connsiteY9" fmla="*/ 493753 h 2605727"/>
              <a:gd name="connsiteX10" fmla="*/ 4174450 w 4174450"/>
              <a:gd name="connsiteY10" fmla="*/ 493751 h 2605727"/>
              <a:gd name="connsiteX11" fmla="*/ 4075698 w 4174450"/>
              <a:gd name="connsiteY11" fmla="*/ 592503 h 2605727"/>
              <a:gd name="connsiteX12" fmla="*/ 1739354 w 4174450"/>
              <a:gd name="connsiteY12" fmla="*/ 592503 h 2605727"/>
              <a:gd name="connsiteX13" fmla="*/ 981079 w 4174450"/>
              <a:gd name="connsiteY13" fmla="*/ 2605727 h 2605727"/>
              <a:gd name="connsiteX14" fmla="*/ 695742 w 4174450"/>
              <a:gd name="connsiteY14" fmla="*/ 592503 h 2605727"/>
              <a:gd name="connsiteX15" fmla="*/ 98752 w 4174450"/>
              <a:gd name="connsiteY15" fmla="*/ 592503 h 2605727"/>
              <a:gd name="connsiteX16" fmla="*/ 0 w 4174450"/>
              <a:gd name="connsiteY16" fmla="*/ 493751 h 2605727"/>
              <a:gd name="connsiteX17" fmla="*/ 0 w 4174450"/>
              <a:gd name="connsiteY17" fmla="*/ 493753 h 2605727"/>
              <a:gd name="connsiteX18" fmla="*/ 0 w 4174450"/>
              <a:gd name="connsiteY18" fmla="*/ 345627 h 2605727"/>
              <a:gd name="connsiteX19" fmla="*/ 0 w 4174450"/>
              <a:gd name="connsiteY19" fmla="*/ 345627 h 2605727"/>
              <a:gd name="connsiteX20" fmla="*/ 0 w 4174450"/>
              <a:gd name="connsiteY20" fmla="*/ 98752 h 2605727"/>
              <a:gd name="connsiteX0" fmla="*/ 0 w 4174450"/>
              <a:gd name="connsiteY0" fmla="*/ 98752 h 2605727"/>
              <a:gd name="connsiteX1" fmla="*/ 98752 w 4174450"/>
              <a:gd name="connsiteY1" fmla="*/ 0 h 2605727"/>
              <a:gd name="connsiteX2" fmla="*/ 695742 w 4174450"/>
              <a:gd name="connsiteY2" fmla="*/ 0 h 2605727"/>
              <a:gd name="connsiteX3" fmla="*/ 695742 w 4174450"/>
              <a:gd name="connsiteY3" fmla="*/ 0 h 2605727"/>
              <a:gd name="connsiteX4" fmla="*/ 1739354 w 4174450"/>
              <a:gd name="connsiteY4" fmla="*/ 0 h 2605727"/>
              <a:gd name="connsiteX5" fmla="*/ 4075698 w 4174450"/>
              <a:gd name="connsiteY5" fmla="*/ 0 h 2605727"/>
              <a:gd name="connsiteX6" fmla="*/ 4174450 w 4174450"/>
              <a:gd name="connsiteY6" fmla="*/ 98752 h 2605727"/>
              <a:gd name="connsiteX7" fmla="*/ 4174450 w 4174450"/>
              <a:gd name="connsiteY7" fmla="*/ 345627 h 2605727"/>
              <a:gd name="connsiteX8" fmla="*/ 4174450 w 4174450"/>
              <a:gd name="connsiteY8" fmla="*/ 345627 h 2605727"/>
              <a:gd name="connsiteX9" fmla="*/ 4174450 w 4174450"/>
              <a:gd name="connsiteY9" fmla="*/ 493753 h 2605727"/>
              <a:gd name="connsiteX10" fmla="*/ 4174450 w 4174450"/>
              <a:gd name="connsiteY10" fmla="*/ 493751 h 2605727"/>
              <a:gd name="connsiteX11" fmla="*/ 4075698 w 4174450"/>
              <a:gd name="connsiteY11" fmla="*/ 592503 h 2605727"/>
              <a:gd name="connsiteX12" fmla="*/ 1739354 w 4174450"/>
              <a:gd name="connsiteY12" fmla="*/ 592503 h 2605727"/>
              <a:gd name="connsiteX13" fmla="*/ 981079 w 4174450"/>
              <a:gd name="connsiteY13" fmla="*/ 2605727 h 2605727"/>
              <a:gd name="connsiteX14" fmla="*/ 695742 w 4174450"/>
              <a:gd name="connsiteY14" fmla="*/ 592503 h 2605727"/>
              <a:gd name="connsiteX15" fmla="*/ 98752 w 4174450"/>
              <a:gd name="connsiteY15" fmla="*/ 592503 h 2605727"/>
              <a:gd name="connsiteX16" fmla="*/ 0 w 4174450"/>
              <a:gd name="connsiteY16" fmla="*/ 493751 h 2605727"/>
              <a:gd name="connsiteX17" fmla="*/ 0 w 4174450"/>
              <a:gd name="connsiteY17" fmla="*/ 493753 h 2605727"/>
              <a:gd name="connsiteX18" fmla="*/ 0 w 4174450"/>
              <a:gd name="connsiteY18" fmla="*/ 345627 h 2605727"/>
              <a:gd name="connsiteX19" fmla="*/ 0 w 4174450"/>
              <a:gd name="connsiteY19" fmla="*/ 345627 h 2605727"/>
              <a:gd name="connsiteX20" fmla="*/ 0 w 4174450"/>
              <a:gd name="connsiteY20" fmla="*/ 98752 h 26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4450" h="2605727">
                <a:moveTo>
                  <a:pt x="0" y="98752"/>
                </a:moveTo>
                <a:cubicBezTo>
                  <a:pt x="0" y="44213"/>
                  <a:pt x="44213" y="0"/>
                  <a:pt x="98752" y="0"/>
                </a:cubicBezTo>
                <a:lnTo>
                  <a:pt x="695742" y="0"/>
                </a:lnTo>
                <a:lnTo>
                  <a:pt x="695742" y="0"/>
                </a:lnTo>
                <a:lnTo>
                  <a:pt x="1739354" y="0"/>
                </a:lnTo>
                <a:lnTo>
                  <a:pt x="4075698" y="0"/>
                </a:lnTo>
                <a:cubicBezTo>
                  <a:pt x="4130237" y="0"/>
                  <a:pt x="4174450" y="44213"/>
                  <a:pt x="4174450" y="98752"/>
                </a:cubicBezTo>
                <a:lnTo>
                  <a:pt x="4174450" y="345627"/>
                </a:lnTo>
                <a:lnTo>
                  <a:pt x="4174450" y="345627"/>
                </a:lnTo>
                <a:lnTo>
                  <a:pt x="4174450" y="493753"/>
                </a:lnTo>
                <a:lnTo>
                  <a:pt x="4174450" y="493751"/>
                </a:lnTo>
                <a:cubicBezTo>
                  <a:pt x="4174450" y="548290"/>
                  <a:pt x="4130237" y="592503"/>
                  <a:pt x="4075698" y="592503"/>
                </a:cubicBezTo>
                <a:lnTo>
                  <a:pt x="1739354" y="592503"/>
                </a:lnTo>
                <a:cubicBezTo>
                  <a:pt x="1060927" y="1121689"/>
                  <a:pt x="1233837" y="1934652"/>
                  <a:pt x="981079" y="2605727"/>
                </a:cubicBezTo>
                <a:cubicBezTo>
                  <a:pt x="885967" y="1934652"/>
                  <a:pt x="1468770" y="1137453"/>
                  <a:pt x="695742" y="592503"/>
                </a:cubicBezTo>
                <a:lnTo>
                  <a:pt x="98752" y="592503"/>
                </a:lnTo>
                <a:cubicBezTo>
                  <a:pt x="44213" y="592503"/>
                  <a:pt x="0" y="548290"/>
                  <a:pt x="0" y="493751"/>
                </a:cubicBezTo>
                <a:lnTo>
                  <a:pt x="0" y="493753"/>
                </a:lnTo>
                <a:lnTo>
                  <a:pt x="0" y="345627"/>
                </a:lnTo>
                <a:lnTo>
                  <a:pt x="0" y="345627"/>
                </a:lnTo>
                <a:lnTo>
                  <a:pt x="0" y="9875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Changes the Meaning!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0035" y="5650671"/>
            <a:ext cx="3947165" cy="978729"/>
          </a:xfrm>
          <a:prstGeom prst="wedgeRectCallout">
            <a:avLst>
              <a:gd name="adj1" fmla="val -76134"/>
              <a:gd name="adj2" fmla="val -85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In the Sending of </a:t>
            </a:r>
            <a:r>
              <a:rPr lang="en-US" sz="3200" b="1" dirty="0"/>
              <a:t>t</a:t>
            </a:r>
            <a:r>
              <a:rPr lang="en-US" sz="3200" b="1" dirty="0" smtClean="0"/>
              <a:t>he Holy Spirit (Acts 2)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764889" y="5867400"/>
            <a:ext cx="978311" cy="348835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44830" y="2971800"/>
            <a:ext cx="2197579" cy="1205436"/>
          </a:xfrm>
          <a:prstGeom prst="wedgeRoundRectCallout">
            <a:avLst>
              <a:gd name="adj1" fmla="val -217652"/>
              <a:gd name="adj2" fmla="val -9886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This Speaks</a:t>
            </a:r>
            <a:br>
              <a:rPr lang="en-US" sz="2400" b="1" dirty="0" smtClean="0"/>
            </a:br>
            <a:r>
              <a:rPr lang="en-US" sz="2400" b="1" dirty="0" smtClean="0"/>
              <a:t>of a Coming of</a:t>
            </a:r>
            <a:br>
              <a:rPr lang="en-US" sz="2400" b="1" dirty="0" smtClean="0"/>
            </a:br>
            <a:r>
              <a:rPr lang="en-US" sz="2400" b="1" dirty="0" smtClean="0"/>
              <a:t>The Christ!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9" y="274638"/>
            <a:ext cx="6858892" cy="117316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sz="4000" dirty="0" smtClean="0">
                <a:latin typeface="KG Broken Vessels Sketch" pitchFamily="2" charset="0"/>
              </a:rPr>
              <a:t>Representatively</a:t>
            </a:r>
            <a:br>
              <a:rPr lang="en-US" sz="4000" dirty="0" smtClean="0">
                <a:latin typeface="KG Broken Vessels Sketch" pitchFamily="2" charset="0"/>
              </a:rPr>
            </a:br>
            <a:r>
              <a:rPr lang="en-US" sz="4000" dirty="0" smtClean="0">
                <a:latin typeface="KG Broken Vessels Sketch" pitchFamily="2" charset="0"/>
              </a:rPr>
              <a:t>Through Another</a:t>
            </a:r>
            <a:endParaRPr lang="en-US" sz="4000" dirty="0">
              <a:latin typeface="KG Broken Vessels Sketc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Crayon Crumble" panose="03070001040701010105" pitchFamily="66" charset="0"/>
              </a:rPr>
              <a:t>“And 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Crayon Crumble" panose="03070001040701010105" pitchFamily="66" charset="0"/>
              </a:rPr>
              <a:t>He came and preached peace to you who were afar off and to those who were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Crayon Crumble" panose="03070001040701010105" pitchFamily="66" charset="0"/>
              </a:rPr>
              <a:t>near” (Eph. 2:17)</a:t>
            </a:r>
          </a:p>
          <a:p>
            <a:r>
              <a:rPr lang="en-US" sz="3200" b="1" dirty="0" smtClean="0"/>
              <a:t>He came and preached to you</a:t>
            </a:r>
          </a:p>
          <a:p>
            <a:r>
              <a:rPr lang="en-US" sz="3200" dirty="0" smtClean="0">
                <a:latin typeface="Nueva Std" pitchFamily="34" charset="0"/>
              </a:rPr>
              <a:t>HOW &amp; WHEN?</a:t>
            </a:r>
          </a:p>
          <a:p>
            <a:pPr lvl="1"/>
            <a:r>
              <a:rPr lang="en-US" sz="2800" dirty="0" smtClean="0"/>
              <a:t>When He gave the apostles the Holy Spirit</a:t>
            </a:r>
          </a:p>
          <a:p>
            <a:pPr lvl="1"/>
            <a:r>
              <a:rPr lang="en-US" sz="2800" dirty="0" smtClean="0"/>
              <a:t>When He sent the apostles (Jn. 20:21; Matt. 10:40)</a:t>
            </a:r>
          </a:p>
          <a:p>
            <a:pPr lvl="1"/>
            <a:r>
              <a:rPr lang="en-US" sz="2800" dirty="0" smtClean="0"/>
              <a:t>When the apostles went and spoke through the Holy Spirit (Jn. 16:13, 14; 2 Cor. 5:20; Eph. 3:1-5)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1905000"/>
            <a:ext cx="1447800" cy="457200"/>
          </a:xfrm>
          <a:prstGeom prst="rect">
            <a:avLst/>
          </a:prstGeom>
          <a:noFill/>
          <a:ln w="381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03238"/>
            <a:ext cx="6859785" cy="102076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DK Crayon Crumble" panose="03070001040701010105" pitchFamily="66" charset="0"/>
              </a:rPr>
              <a:t>Representatively</a:t>
            </a:r>
            <a:br>
              <a:rPr lang="en-US" sz="4800" dirty="0" smtClean="0">
                <a:latin typeface="DK Crayon Crumble" panose="03070001040701010105" pitchFamily="66" charset="0"/>
              </a:rPr>
            </a:br>
            <a:r>
              <a:rPr lang="en-US" sz="4800" dirty="0" smtClean="0">
                <a:latin typeface="DK Crayon Crumble" panose="03070001040701010105" pitchFamily="66" charset="0"/>
              </a:rPr>
              <a:t>Acts 26:22, 23</a:t>
            </a:r>
            <a:endParaRPr lang="en-US" sz="4800" dirty="0">
              <a:latin typeface="DK Crayon Crumble" panose="03070001040701010105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9050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DK Crayon Crumble" panose="03070001040701010105" pitchFamily="66" charset="0"/>
              </a:rPr>
              <a:t>22  </a:t>
            </a:r>
            <a:r>
              <a:rPr lang="en-US" sz="3600" dirty="0">
                <a:latin typeface="DK Crayon Crumble" panose="03070001040701010105" pitchFamily="66" charset="0"/>
              </a:rPr>
              <a:t>"Therefore, having obtained help from God, to this day I stand, witnessing both to small and great, saying no other things than those which the prophets and Moses said would come—</a:t>
            </a:r>
          </a:p>
          <a:p>
            <a:pPr marL="0" indent="0">
              <a:buNone/>
            </a:pPr>
            <a:r>
              <a:rPr lang="en-US" sz="3600" dirty="0">
                <a:latin typeface="DK Crayon Crumble" panose="03070001040701010105" pitchFamily="66" charset="0"/>
              </a:rPr>
              <a:t>23  "that the Christ would suffer, that He would be the first to rise from the dead, and </a:t>
            </a:r>
            <a:r>
              <a:rPr lang="en-US" sz="3600" u="sng" dirty="0">
                <a:latin typeface="DK Crayon Crumble" panose="03070001040701010105" pitchFamily="66" charset="0"/>
              </a:rPr>
              <a:t>would proclaim light to the Jewish people and to the Gentiles</a:t>
            </a:r>
            <a:r>
              <a:rPr lang="en-US" sz="3600" dirty="0" smtClean="0">
                <a:latin typeface="DK Crayon Crumble" panose="03070001040701010105" pitchFamily="66" charset="0"/>
              </a:rPr>
              <a:t>."</a:t>
            </a:r>
            <a:endParaRPr lang="en-US" sz="3600" dirty="0">
              <a:latin typeface="DK Crayon Crumble" panose="03070001040701010105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98" y="4482665"/>
            <a:ext cx="2133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72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He came 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representatively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through the Holy Spirit on the day of Pentecost</a:t>
            </a:r>
            <a:br>
              <a:rPr lang="en-US" sz="2800" dirty="0" smtClean="0"/>
            </a:br>
            <a:endParaRPr lang="en-US" dirty="0"/>
          </a:p>
          <a:p>
            <a:pPr marL="731520" lvl="1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Christ came when the Holy Spirit came </a:t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(Jn. 14:18)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This coming was with power and in His kingdom (Mk. 9:1; Matt. 16:28)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The Holy Spirit came on the Day of Pentecost (Acts 2:1ff)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Therefore Christ came representatively through the Spirit on the Day of Pentecost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2108" y="5032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2"/>
                </a:solidFill>
                <a:latin typeface="DK Crayon Crumble" panose="03070001040701010105" pitchFamily="66" charset="0"/>
              </a:rPr>
              <a:t>Representatively</a:t>
            </a:r>
            <a:r>
              <a:rPr lang="en-US" sz="4800" dirty="0" smtClean="0">
                <a:latin typeface="DK Crayon Crumble" panose="03070001040701010105" pitchFamily="66" charset="0"/>
              </a:rPr>
              <a:t> Through the Holy Spirit</a:t>
            </a:r>
            <a:endParaRPr lang="en-US" sz="4800" dirty="0"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He came  in </a:t>
            </a:r>
            <a:r>
              <a:rPr lang="en-US" sz="2800" u="sng" dirty="0" smtClean="0">
                <a:solidFill>
                  <a:schemeClr val="accent1"/>
                </a:solidFill>
              </a:rPr>
              <a:t>judgment</a:t>
            </a:r>
            <a:r>
              <a:rPr lang="en-US" sz="2800" dirty="0" smtClean="0"/>
              <a:t> against Jerusalem</a:t>
            </a:r>
            <a:br>
              <a:rPr lang="en-US" sz="2800" dirty="0" smtClean="0"/>
            </a:br>
            <a:endParaRPr lang="en-US" sz="2800" dirty="0" smtClean="0"/>
          </a:p>
          <a:p>
            <a:pPr marL="274320" lvl="1" indent="0">
              <a:buNone/>
            </a:pPr>
            <a:r>
              <a:rPr lang="en-US" sz="2400" b="1" dirty="0" smtClean="0"/>
              <a:t>Matthew 24: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29  </a:t>
            </a:r>
            <a:r>
              <a:rPr lang="en-US" sz="2400" dirty="0"/>
              <a:t>"Immediately after the tribulation of those days the sun will be darkened, and the moon will not give its light; the stars will fall from heaven, and the powers of the heavens will be shaken.</a:t>
            </a:r>
          </a:p>
          <a:p>
            <a:pPr marL="274320" lvl="1" indent="0">
              <a:buNone/>
            </a:pPr>
            <a:r>
              <a:rPr lang="en-US" sz="2400" dirty="0" smtClean="0"/>
              <a:t>30  "</a:t>
            </a:r>
            <a:r>
              <a:rPr lang="en-US" sz="2400" dirty="0"/>
              <a:t>Then the sign of the Son of Man will appear in heaven, and then all the tribes of the earth will mourn,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and they will see the Son of Man coming on the clouds of heaven </a:t>
            </a:r>
            <a:r>
              <a:rPr lang="en-US" sz="2400" dirty="0"/>
              <a:t>with power and great </a:t>
            </a:r>
            <a:r>
              <a:rPr lang="en-US" sz="2400" dirty="0" smtClean="0"/>
              <a:t>glory.</a:t>
            </a:r>
          </a:p>
          <a:p>
            <a:pPr marL="274320" lvl="1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34  "Assuredly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I say to you, this generation will by no means pass away till all these things take place.</a:t>
            </a:r>
          </a:p>
          <a:p>
            <a:pPr marL="274320" lvl="1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2108" y="503238"/>
            <a:ext cx="6859785" cy="102076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DK Crayon Crumble" panose="03070001040701010105" pitchFamily="66" charset="0"/>
              </a:rPr>
              <a:t>Did Jesus Come A Second Time In The First Century?</a:t>
            </a:r>
            <a:endParaRPr lang="en-US" sz="4800" dirty="0"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 fontScale="92500"/>
          </a:bodyPr>
          <a:lstStyle/>
          <a:p>
            <a:pPr marL="274320" lvl="1" indent="0">
              <a:buNone/>
            </a:pPr>
            <a:r>
              <a:rPr lang="en-US" sz="4000" dirty="0" smtClean="0"/>
              <a:t>Was a figurative return!</a:t>
            </a:r>
            <a:endParaRPr lang="en-US" sz="3600" dirty="0"/>
          </a:p>
          <a:p>
            <a:pPr lvl="1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DK Cool Crayon" pitchFamily="2" charset="0"/>
              </a:rPr>
              <a:t>“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DK Cool Crayon" pitchFamily="2" charset="0"/>
              </a:rPr>
              <a:t>The burden against Egypt. Behold, the LORD rides on a </a:t>
            </a:r>
            <a:r>
              <a:rPr lang="en-US" sz="3600" u="sng" dirty="0">
                <a:latin typeface="DK Cool Crayon" pitchFamily="2" charset="0"/>
              </a:rPr>
              <a:t>swift cloud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DK Cool Crayon" pitchFamily="2" charset="0"/>
              </a:rPr>
              <a:t>, And </a:t>
            </a:r>
            <a:r>
              <a:rPr lang="en-US" sz="3600" u="sng" dirty="0">
                <a:latin typeface="DK Cool Crayon" pitchFamily="2" charset="0"/>
              </a:rPr>
              <a:t>will come into Egypt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DK Cool Crayon" pitchFamily="2" charset="0"/>
              </a:rPr>
              <a:t>; The idols of Egypt will totter at His presence, And the heart of Egypt will melt in its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DK Cool Crayon" pitchFamily="2" charset="0"/>
              </a:rPr>
              <a:t>midst” (Is. 19:1; cf. Ezek. 32:7, 8; Is. 13:9-13; Mic. 1:1-3)</a:t>
            </a:r>
          </a:p>
          <a:p>
            <a:pPr lvl="1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rimes Times Six" panose="02000500000000000000" pitchFamily="2" charset="0"/>
              </a:rPr>
              <a:t>In Judgment </a:t>
            </a:r>
            <a:r>
              <a:rPr lang="en-US" sz="4800" dirty="0" smtClean="0">
                <a:solidFill>
                  <a:schemeClr val="accent5"/>
                </a:solidFill>
                <a:latin typeface="Crimes Times Six" panose="02000500000000000000" pitchFamily="2" charset="0"/>
              </a:rPr>
              <a:t>Against</a:t>
            </a:r>
            <a:r>
              <a:rPr lang="en-US" sz="4800" dirty="0" smtClean="0">
                <a:solidFill>
                  <a:schemeClr val="accent1"/>
                </a:solidFill>
                <a:latin typeface="Crimes Times Six" panose="02000500000000000000" pitchFamily="2" charset="0"/>
              </a:rPr>
              <a:t> </a:t>
            </a:r>
            <a:r>
              <a:rPr lang="en-US" sz="4800" dirty="0" smtClean="0">
                <a:latin typeface="Crimes Times Six" panose="02000500000000000000" pitchFamily="2" charset="0"/>
              </a:rPr>
              <a:t>Jerusalem</a:t>
            </a:r>
            <a:endParaRPr lang="en-US" sz="4800" dirty="0">
              <a:latin typeface="Crimes Times Six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107" y="533400"/>
            <a:ext cx="6859786" cy="4038600"/>
          </a:xfrm>
        </p:spPr>
        <p:txBody>
          <a:bodyPr/>
          <a:lstStyle/>
          <a:p>
            <a:r>
              <a:rPr lang="en-US" sz="5400" dirty="0" smtClean="0">
                <a:latin typeface="DK Crayon Crumble" panose="03070001040701010105" pitchFamily="66" charset="0"/>
              </a:rPr>
              <a:t>The Scriptures Teach: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latin typeface="KG Broken Vessels Sketch" pitchFamily="2" charset="0"/>
              </a:rPr>
              <a:t>There Is a </a:t>
            </a:r>
            <a:r>
              <a:rPr lang="en-US" sz="5400" dirty="0" smtClean="0">
                <a:effectLst/>
                <a:latin typeface="KG Broken Vessels Sketch" pitchFamily="2" charset="0"/>
              </a:rPr>
              <a:t>Future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KG Broken Vessels Sketch" pitchFamily="2" charset="0"/>
              </a:rPr>
              <a:t> </a:t>
            </a:r>
            <a:r>
              <a:rPr lang="en-US" sz="6000" dirty="0" smtClean="0">
                <a:solidFill>
                  <a:schemeClr val="accent1"/>
                </a:solidFill>
                <a:latin typeface="KG Broken Vessels Sketch" pitchFamily="2" charset="0"/>
              </a:rPr>
              <a:t>PERSONAL RETURN</a:t>
            </a:r>
            <a:r>
              <a:rPr lang="en-US" sz="5400" dirty="0" smtClean="0">
                <a:latin typeface="KG Broken Vessels Sketch" pitchFamily="2" charset="0"/>
              </a:rPr>
              <a:t/>
            </a:r>
            <a:br>
              <a:rPr lang="en-US" sz="5400" dirty="0" smtClean="0">
                <a:latin typeface="KG Broken Vessels Sketch" pitchFamily="2" charset="0"/>
              </a:rPr>
            </a:br>
            <a:r>
              <a:rPr lang="en-US" sz="5400" dirty="0" smtClean="0">
                <a:latin typeface="KG Broken Vessels Sketch" pitchFamily="2" charset="0"/>
              </a:rPr>
              <a:t>Of Jesus</a:t>
            </a:r>
            <a:endParaRPr lang="en-US" sz="5400" dirty="0">
              <a:latin typeface="KG Broken Vessels Sketc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Lesson!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427038"/>
            <a:ext cx="8001000" cy="102076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rimes Times Six" panose="02000500000000000000" pitchFamily="2" charset="0"/>
              </a:rPr>
              <a:t>What Is </a:t>
            </a:r>
            <a:br>
              <a:rPr lang="en-US" sz="4800" dirty="0" smtClean="0">
                <a:latin typeface="Crimes Times Six" panose="02000500000000000000" pitchFamily="2" charset="0"/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rimes Times Six" panose="02000500000000000000" pitchFamily="2" charset="0"/>
              </a:rPr>
              <a:t>“Realized Eschatology?”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rimes Times Six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REALIZED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— accomplished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ESCHATOLOGY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— “a </a:t>
            </a:r>
            <a:r>
              <a:rPr lang="en-US" sz="2800" dirty="0"/>
              <a:t>branch of theology concerned with the final events in the history of the world or of </a:t>
            </a:r>
            <a:r>
              <a:rPr lang="en-US" sz="2800" dirty="0" smtClean="0"/>
              <a:t>humankind” (merriam-webster.com)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The belief that all final events (second coming, end of the world/age, resurrection, judgment) has already been accomplished by the year AD 70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KG Broken Vessels Sketch" pitchFamily="2" charset="0"/>
              </a:rPr>
              <a:t>Realized Eschatology Is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KG Broken Vessels Sketch" pitchFamily="2" charset="0"/>
              </a:rPr>
              <a:t>Concerned</a:t>
            </a:r>
            <a:r>
              <a:rPr lang="en-US" sz="5400" dirty="0" smtClean="0">
                <a:latin typeface="KG Broken Vessels Sketch" pitchFamily="2" charset="0"/>
              </a:rPr>
              <a:t> With The First Principles of The End Time!</a:t>
            </a:r>
            <a:endParaRPr lang="en-US" sz="5400" dirty="0">
              <a:latin typeface="KG Broken Vessels Sketc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VTCAllSkratchedUpOne" panose="02000506000000020004" pitchFamily="2" charset="0"/>
              </a:rPr>
              <a:t>If True…no future expectations!</a:t>
            </a:r>
            <a:endParaRPr lang="en-US" sz="3600" dirty="0">
              <a:latin typeface="VTCAllSkratchedUpOne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latin typeface="Crimes Times Six" panose="02000500000000000000" pitchFamily="2" charset="0"/>
              </a:rPr>
              <a:t>No expectation of a personal return of Jesus Christ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has already come</a:t>
            </a:r>
          </a:p>
          <a:p>
            <a:r>
              <a:rPr lang="en-US" sz="3500" dirty="0" smtClean="0">
                <a:latin typeface="Crimes Times Six" panose="02000500000000000000" pitchFamily="2" charset="0"/>
              </a:rPr>
              <a:t>No expectation of a future resurrection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The wicked, as well as the dead, in Christ have already been raised</a:t>
            </a:r>
          </a:p>
          <a:p>
            <a:r>
              <a:rPr lang="en-US" sz="3500" dirty="0" smtClean="0">
                <a:latin typeface="Crimes Times Six" panose="02000500000000000000" pitchFamily="2" charset="0"/>
              </a:rPr>
              <a:t>No expectation of a future reward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It has already been given</a:t>
            </a:r>
          </a:p>
          <a:p>
            <a:r>
              <a:rPr lang="en-US" sz="3500" dirty="0" smtClean="0">
                <a:latin typeface="Crimes Times Six" panose="02000500000000000000" pitchFamily="2" charset="0"/>
              </a:rPr>
              <a:t>No prophecies remain to be fulfilled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All were fulfilled by AD 70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/>
                </a:solidFill>
                <a:latin typeface="KG Broken Vessels Sketch" pitchFamily="2" charset="0"/>
              </a:rPr>
              <a:t>Advocates Affirm</a:t>
            </a:r>
            <a:endParaRPr lang="en-US" sz="5400" dirty="0">
              <a:solidFill>
                <a:schemeClr val="accent5"/>
              </a:solidFill>
              <a:latin typeface="KG Broken Vessels Sketc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05000"/>
            <a:ext cx="6400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DK Crayon Crumble" panose="03070001040701010105" pitchFamily="66" charset="0"/>
              </a:rPr>
              <a:t>"...</a:t>
            </a:r>
            <a:r>
              <a:rPr lang="en-US" sz="4000" dirty="0">
                <a:solidFill>
                  <a:srgbClr val="FFFF00"/>
                </a:solidFill>
                <a:latin typeface="DK Crayon Crumble" panose="03070001040701010105" pitchFamily="66" charset="0"/>
              </a:rPr>
              <a:t>the end of the Jewish world was the second coming of </a:t>
            </a:r>
            <a:r>
              <a:rPr lang="en-US" sz="4000" dirty="0" smtClean="0">
                <a:solidFill>
                  <a:srgbClr val="FFFF00"/>
                </a:solidFill>
                <a:latin typeface="DK Crayon Crumble" panose="03070001040701010105" pitchFamily="66" charset="0"/>
              </a:rPr>
              <a:t>Christ</a:t>
            </a:r>
            <a:r>
              <a:rPr lang="en-US" sz="4000" dirty="0" smtClean="0">
                <a:latin typeface="DK Crayon Crumble" panose="03070001040701010105" pitchFamily="66" charset="0"/>
              </a:rPr>
              <a:t>…There is no scriptural </a:t>
            </a:r>
            <a:r>
              <a:rPr lang="en-US" sz="4000" dirty="0">
                <a:latin typeface="DK Crayon Crumble" panose="03070001040701010105" pitchFamily="66" charset="0"/>
              </a:rPr>
              <a:t>basis for extending the second coming of Christ beyond the fall of </a:t>
            </a:r>
            <a:r>
              <a:rPr lang="en-US" sz="4000" dirty="0" smtClean="0">
                <a:latin typeface="DK Crayon Crumble" panose="03070001040701010105" pitchFamily="66" charset="0"/>
              </a:rPr>
              <a:t>Judaism”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DK Crayon Crumble" panose="03070001040701010105" pitchFamily="66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DK Crayon Crumble" panose="03070001040701010105" pitchFamily="66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DK Crayon Crumble" panose="03070001040701010105" pitchFamily="66" charset="0"/>
              </a:rPr>
              <a:t>(King, The Spirit of Prophecy, pp. 81, 105)</a:t>
            </a:r>
          </a:p>
          <a:p>
            <a:pPr marL="0" indent="0">
              <a:buNone/>
            </a:pPr>
            <a:endParaRPr lang="en-US" sz="4000" dirty="0">
              <a:latin typeface="DK Crayon Crumble" panose="03070001040701010105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133600" cy="3295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54087"/>
            <a:ext cx="3200400" cy="10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03238"/>
            <a:ext cx="6859785" cy="102076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DK Crayon Crumble" panose="03070001040701010105" pitchFamily="66" charset="0"/>
              </a:rPr>
              <a:t>Did Jesus Come A Second Time In The First Century?</a:t>
            </a:r>
            <a:endParaRPr lang="en-US" sz="4800" dirty="0">
              <a:latin typeface="DK Crayon Crumble" panose="030700010407010101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He came 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representatively</a:t>
            </a:r>
            <a:r>
              <a:rPr lang="en-US" sz="2800" dirty="0" smtClean="0"/>
              <a:t> through the Holy Spirit on the day of Pentecost</a:t>
            </a:r>
          </a:p>
          <a:p>
            <a:pPr marL="0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sz="2400" b="1" dirty="0" smtClean="0"/>
              <a:t>John 14:</a:t>
            </a:r>
          </a:p>
          <a:p>
            <a:pPr marL="274320" lvl="1" indent="0">
              <a:buNone/>
            </a:pPr>
            <a:r>
              <a:rPr lang="en-US" sz="2400" dirty="0" smtClean="0"/>
              <a:t>15  </a:t>
            </a:r>
            <a:r>
              <a:rPr lang="en-US" sz="2400" dirty="0"/>
              <a:t>"If you love Me, keep My commandments.</a:t>
            </a:r>
          </a:p>
          <a:p>
            <a:pPr marL="274320" lvl="1" indent="0">
              <a:buNone/>
            </a:pPr>
            <a:r>
              <a:rPr lang="en-US" sz="2400" dirty="0"/>
              <a:t>16  "And I will pray the Father, and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He will give you another Helper, that He may abide with you forever</a:t>
            </a:r>
            <a:r>
              <a:rPr lang="en-US" sz="2400" dirty="0"/>
              <a:t>—</a:t>
            </a:r>
          </a:p>
          <a:p>
            <a:pPr marL="274320" lvl="1" indent="0">
              <a:buNone/>
            </a:pPr>
            <a:r>
              <a:rPr lang="en-US" sz="2400" dirty="0"/>
              <a:t>17  "the Spirit of truth, whom the world cannot receive, because it neither sees Him nor knows Him; but you know Him, for He dwells with you and will be in you.</a:t>
            </a:r>
          </a:p>
          <a:p>
            <a:pPr marL="274320" lvl="1" indent="0">
              <a:buNone/>
            </a:pPr>
            <a:r>
              <a:rPr lang="en-US" sz="2400" dirty="0"/>
              <a:t>18 </a:t>
            </a:r>
            <a:r>
              <a:rPr lang="en-US" sz="2400" dirty="0" smtClean="0"/>
              <a:t> </a:t>
            </a:r>
            <a:r>
              <a:rPr lang="en-US" sz="2400" dirty="0"/>
              <a:t>"I will not leave you orphans;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 will come to you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3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890010"/>
            <a:ext cx="7087492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274320" lvl="1" indent="0">
              <a:buNone/>
            </a:pPr>
            <a:r>
              <a:rPr lang="en-US" sz="3600" dirty="0">
                <a:latin typeface="KG Broken Vessels Sketch" pitchFamily="2" charset="0"/>
              </a:rPr>
              <a:t>“And He said to them, ‘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KG Broken Vessels Sketch" pitchFamily="2" charset="0"/>
              </a:rPr>
              <a:t>Assuredly, I say to you that there are some standing here who will not taste death till they see the kingdom of God present with power</a:t>
            </a:r>
            <a:r>
              <a:rPr lang="en-US" sz="3600" dirty="0">
                <a:latin typeface="KG Broken Vessels Sketch" pitchFamily="2" charset="0"/>
              </a:rPr>
              <a:t>’” (Mk. 9:1</a:t>
            </a:r>
            <a:r>
              <a:rPr lang="en-US" sz="3600" dirty="0" smtClean="0">
                <a:latin typeface="KG Broken Vessels Sketch" pitchFamily="2" charset="0"/>
              </a:rPr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2108" y="503238"/>
            <a:ext cx="6859785" cy="102076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DK Crayon Crumble" panose="03070001040701010105" pitchFamily="66" charset="0"/>
              </a:rPr>
              <a:t>R</a:t>
            </a:r>
            <a:r>
              <a:rPr lang="en-US" sz="4800" dirty="0" smtClean="0">
                <a:solidFill>
                  <a:schemeClr val="accent2"/>
                </a:solidFill>
                <a:latin typeface="DK Crayon Crumble" panose="03070001040701010105" pitchFamily="66" charset="0"/>
              </a:rPr>
              <a:t>epresentatively</a:t>
            </a:r>
            <a:r>
              <a:rPr lang="en-US" sz="4800" dirty="0" smtClean="0">
                <a:latin typeface="DK Crayon Crumble" panose="03070001040701010105" pitchFamily="66" charset="0"/>
              </a:rPr>
              <a:t> Through </a:t>
            </a:r>
            <a:r>
              <a:rPr lang="en-US" sz="4800" dirty="0">
                <a:latin typeface="DK Crayon Crumble" panose="03070001040701010105" pitchFamily="66" charset="0"/>
              </a:rPr>
              <a:t>the Holy </a:t>
            </a:r>
            <a:r>
              <a:rPr lang="en-US" sz="4800" dirty="0" smtClean="0">
                <a:latin typeface="DK Crayon Crumble" panose="03070001040701010105" pitchFamily="66" charset="0"/>
              </a:rPr>
              <a:t>Spirit</a:t>
            </a:r>
            <a:endParaRPr lang="en-US" sz="4800" dirty="0">
              <a:latin typeface="DK Crayon Crumble" panose="03070001040701010105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264634"/>
            <a:ext cx="3619773" cy="547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DK Crayon Crumble" panose="03070001040701010105" pitchFamily="66" charset="0"/>
              </a:rPr>
              <a:t>Compare Matthew 16:28</a:t>
            </a:r>
            <a:endParaRPr lang="en-US" sz="3200" dirty="0"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4000" dirty="0"/>
              <a:t>A</a:t>
            </a:r>
            <a:r>
              <a:rPr lang="en-US" sz="4000" dirty="0" smtClean="0"/>
              <a:t> figurative return!</a:t>
            </a:r>
          </a:p>
          <a:p>
            <a:pPr lvl="1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KG Broken Vessels Sketch" pitchFamily="2" charset="0"/>
              </a:rPr>
              <a:t>“When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KG Broken Vessels Sketch" pitchFamily="2" charset="0"/>
              </a:rPr>
              <a:t>they persecute you in this city, flee to another. For assuredly, I say to you, you will not have gone through the cities of Israel </a:t>
            </a:r>
            <a:r>
              <a:rPr lang="en-US" sz="3600" dirty="0">
                <a:latin typeface="KG Broken Vessels Sketch" pitchFamily="2" charset="0"/>
              </a:rPr>
              <a:t>before the Son of Man </a:t>
            </a:r>
            <a:r>
              <a:rPr lang="en-US" sz="3600" dirty="0" smtClean="0">
                <a:latin typeface="KG Broken Vessels Sketch" pitchFamily="2" charset="0"/>
              </a:rPr>
              <a:t>comes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KG Broken Vessels Sketch" pitchFamily="2" charset="0"/>
              </a:rPr>
              <a:t>”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KG Broken Vessels Sketch" pitchFamily="2" charset="0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KG Broken Vessels Sketch" pitchFamily="2" charset="0"/>
              </a:rPr>
              <a:t>(Matt. 10:23)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KG Broken Vessels Sketch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2108" y="503238"/>
            <a:ext cx="6859785" cy="102076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DK Crayon Crumble" panose="03070001040701010105" pitchFamily="66" charset="0"/>
              </a:rPr>
              <a:t>Representatively</a:t>
            </a:r>
            <a:r>
              <a:rPr lang="en-US" sz="4800" dirty="0">
                <a:latin typeface="DK Crayon Crumble" panose="03070001040701010105" pitchFamily="66" charset="0"/>
              </a:rPr>
              <a:t> Through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2625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Nueva Std" pitchFamily="34" charset="0"/>
              </a:rPr>
              <a:t>Matthew 10:23 &amp; 24:14</a:t>
            </a:r>
            <a:endParaRPr lang="en-US" sz="5400" dirty="0">
              <a:latin typeface="Nueva Std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62001" y="1905000"/>
            <a:ext cx="3695670" cy="4800600"/>
          </a:xfrm>
          <a:prstGeom prst="round2Diag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  <a:alpha val="45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 smtClean="0">
                <a:latin typeface="DK Crayon Crumble" panose="03070001040701010105" pitchFamily="66" charset="0"/>
              </a:rPr>
              <a:t>“When they persecute you in this city, flee to another. For assuredly, I say to you, </a:t>
            </a:r>
            <a:r>
              <a:rPr lang="en-US" sz="3400" u="sng" dirty="0" smtClean="0">
                <a:latin typeface="DK Crayon Crumble" panose="03070001040701010105" pitchFamily="66" charset="0"/>
              </a:rPr>
              <a:t>you will not have gone through the cities of Israel before the Son of Man comes</a:t>
            </a:r>
            <a:r>
              <a:rPr lang="en-US" sz="3400" dirty="0" smtClean="0">
                <a:latin typeface="DK Crayon Crumble" panose="03070001040701010105" pitchFamily="66" charset="0"/>
              </a:rPr>
              <a:t>.”</a:t>
            </a:r>
            <a:endParaRPr lang="en-US" sz="3400" dirty="0">
              <a:latin typeface="DK Crayon Crumble" panose="03070001040701010105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695668" cy="4800600"/>
          </a:xfrm>
          <a:prstGeom prst="round2Diag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45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DK Crayon Crumble" panose="03070001040701010105" pitchFamily="66" charset="0"/>
              </a:rPr>
              <a:t>“And </a:t>
            </a:r>
            <a:r>
              <a:rPr lang="en-US" sz="3600" dirty="0">
                <a:latin typeface="DK Crayon Crumble" panose="03070001040701010105" pitchFamily="66" charset="0"/>
              </a:rPr>
              <a:t>this gospel of the kingdom will be preached in </a:t>
            </a:r>
            <a:r>
              <a:rPr lang="en-US" sz="3600" u="sng" dirty="0">
                <a:latin typeface="DK Crayon Crumble" panose="03070001040701010105" pitchFamily="66" charset="0"/>
              </a:rPr>
              <a:t>all the world </a:t>
            </a:r>
            <a:r>
              <a:rPr lang="en-US" sz="3600" dirty="0">
                <a:latin typeface="DK Crayon Crumble" panose="03070001040701010105" pitchFamily="66" charset="0"/>
              </a:rPr>
              <a:t>as a witness to all the nations, and then the end will come</a:t>
            </a:r>
            <a:r>
              <a:rPr lang="en-US" sz="3600" dirty="0" smtClean="0">
                <a:latin typeface="DK Crayon Crumble" panose="03070001040701010105" pitchFamily="66" charset="0"/>
              </a:rPr>
              <a:t>.”</a:t>
            </a:r>
            <a:endParaRPr lang="en-US" sz="3600" dirty="0">
              <a:latin typeface="DK Crayon Crumble" panose="030700010407010101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6264634"/>
            <a:ext cx="8504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10:23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64511" y="6248400"/>
            <a:ext cx="87876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24:14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69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915</Words>
  <Application>Microsoft Office PowerPoint</Application>
  <PresentationFormat>On-screen Show (4:3)</PresentationFormat>
  <Paragraphs>92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KG Broken Vessels Sketch</vt:lpstr>
      <vt:lpstr>Crimes Times Six</vt:lpstr>
      <vt:lpstr>Calibri</vt:lpstr>
      <vt:lpstr>DK Cool Crayon</vt:lpstr>
      <vt:lpstr>Wingdings</vt:lpstr>
      <vt:lpstr>Consolas</vt:lpstr>
      <vt:lpstr>VTCAllSkratchedUpOne</vt:lpstr>
      <vt:lpstr>Corbel</vt:lpstr>
      <vt:lpstr>DK Crayon Crumble</vt:lpstr>
      <vt:lpstr>Nueva Std</vt:lpstr>
      <vt:lpstr>Chalkboard 16x9</vt:lpstr>
      <vt:lpstr>Realized Eschatology?</vt:lpstr>
      <vt:lpstr>What Is  “Realized Eschatology?”</vt:lpstr>
      <vt:lpstr>Realized Eschatology Is Concerned With The First Principles of The End Time!</vt:lpstr>
      <vt:lpstr>If True…no future expectations!</vt:lpstr>
      <vt:lpstr>Advocates Affirm</vt:lpstr>
      <vt:lpstr>Did Jesus Come A Second Time In The First Century?</vt:lpstr>
      <vt:lpstr>Representatively Through the Holy Spirit</vt:lpstr>
      <vt:lpstr>Representatively Through the Holy Spirit</vt:lpstr>
      <vt:lpstr>Matthew 10:23 &amp; 24:14</vt:lpstr>
      <vt:lpstr>Matthew 10:23 Context &amp; Completion</vt:lpstr>
      <vt:lpstr>Matthew 10:23 &amp; 24:14</vt:lpstr>
      <vt:lpstr>Representatively Through Another</vt:lpstr>
      <vt:lpstr>Representatively Acts 26:22, 23</vt:lpstr>
      <vt:lpstr>PowerPoint Presentation</vt:lpstr>
      <vt:lpstr>Did Jesus Come A Second Time In The First Century?</vt:lpstr>
      <vt:lpstr>In Judgment Against Jerusalem</vt:lpstr>
      <vt:lpstr>The Scriptures Teach:   There Is a Future PERSONAL RETURN Of Jesus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Steven</dc:creator>
  <cp:lastModifiedBy>Steven J. Wallace</cp:lastModifiedBy>
  <cp:revision>84</cp:revision>
  <dcterms:created xsi:type="dcterms:W3CDTF">2014-04-17T22:18:44Z</dcterms:created>
  <dcterms:modified xsi:type="dcterms:W3CDTF">2014-08-30T21:19:33Z</dcterms:modified>
</cp:coreProperties>
</file>