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a:tcStyle>
        <a:tcBdr/>
        <a:fill>
          <a:solidFill>
            <a:srgbClr val="C8C8AF">
              <a:alpha val="50000"/>
            </a:srgbClr>
          </a:solidFill>
        </a:fill>
      </a:tcStyle>
    </a:band2H>
    <a:firstCol>
      <a:tcTxStyle b="off" i="off">
        <a:fontRef idx="minor">
          <a:srgbClr val="F3F1DF"/>
        </a:fontRef>
        <a:srgbClr val="F3F1DF"/>
      </a:tcTxStyle>
      <a:tcStyle>
        <a:tcBdr>
          <a:left>
            <a:ln w="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852"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381000" y="685800"/>
            <a:ext cx="6096000" cy="3429000"/>
          </a:xfrm>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lvl1pPr>
              <a:lnSpc>
                <a:spcPct val="125000"/>
              </a:lnSpc>
              <a:defRPr sz="2400">
                <a:latin typeface="Avenir Roman"/>
                <a:ea typeface="Avenir Roman"/>
                <a:cs typeface="Avenir Roman"/>
                <a:sym typeface="Avenir Roman"/>
              </a:defRPr>
            </a:lvl1pPr>
          </a:lstStyle>
          <a:p>
            <a:r>
              <a:t>We now embark on a series that will reveal a lot.  We hope it will help others see the origin of many of their false practices.  We always like to help souls.  But let it also be a series that makes you appreciate what you have here, treasure it, and never take it for granted.  A sound church is a beautiful creation of God no matter how small.  Deut. 7:7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381000" y="685800"/>
            <a:ext cx="6096000" cy="3429000"/>
          </a:xfrm>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lvl1pPr>
              <a:lnSpc>
                <a:spcPct val="125000"/>
              </a:lnSpc>
              <a:defRPr sz="2400">
                <a:latin typeface="Avenir Roman"/>
                <a:ea typeface="Avenir Roman"/>
                <a:cs typeface="Avenir Roman"/>
                <a:sym typeface="Avenir Roman"/>
              </a:defRPr>
            </a:lvl1pPr>
          </a:lstStyle>
          <a:p>
            <a:r>
              <a:t>We will come back to this point with nearly every lesson.  Conservative Bible students have always echoed this truth.  One error breeds two and two three and so on without end.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lvl1pPr>
              <a:lnSpc>
                <a:spcPct val="125000"/>
              </a:lnSpc>
              <a:defRPr sz="2400">
                <a:latin typeface="Avenir Roman"/>
                <a:ea typeface="Avenir Roman"/>
                <a:cs typeface="Avenir Roman"/>
                <a:sym typeface="Avenir Roman"/>
              </a:defRPr>
            </a:lvl1pPr>
          </a:lstStyle>
          <a:p>
            <a:r>
              <a:t>TO be fair there is a smattering of those Christian churches that differ with each other.  The Disciples of Christ (majority) would be the liberal branch and are ok with being a denomination.  Some conservative Christian churches would deny such. They would be similar save the instrument and Social Gospel.  And would demand Baptism for salvation.  That needs to be stated.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381000" y="685800"/>
            <a:ext cx="6096000" cy="3429000"/>
          </a:xfrm>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lvl1pPr>
              <a:lnSpc>
                <a:spcPct val="125000"/>
              </a:lnSpc>
              <a:defRPr sz="2400">
                <a:latin typeface="Avenir Roman"/>
                <a:ea typeface="Avenir Roman"/>
                <a:cs typeface="Avenir Roman"/>
                <a:sym typeface="Avenir Roman"/>
              </a:defRPr>
            </a:lvl1pPr>
          </a:lstStyle>
          <a:p>
            <a:r>
              <a:t>Randy Blackaby wrote an article titled from the instrument to a gay pulpit in 100 years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381000" y="685800"/>
            <a:ext cx="6096000" cy="3429000"/>
          </a:xfrm>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pPr>
              <a:lnSpc>
                <a:spcPct val="125000"/>
              </a:lnSpc>
              <a:defRPr sz="2400">
                <a:latin typeface="Avenir Roman"/>
                <a:ea typeface="Avenir Roman"/>
                <a:cs typeface="Avenir Roman"/>
                <a:sym typeface="Avenir Roman"/>
              </a:defRPr>
            </a:pPr>
            <a:r>
              <a:t>1.  - 1906 not a magical number just first time in US Census.</a:t>
            </a:r>
          </a:p>
          <a:p>
            <a:pPr>
              <a:lnSpc>
                <a:spcPct val="125000"/>
              </a:lnSpc>
              <a:defRPr sz="2400">
                <a:latin typeface="Avenir Roman"/>
                <a:ea typeface="Avenir Roman"/>
                <a:cs typeface="Avenir Roman"/>
                <a:sym typeface="Avenir Roman"/>
              </a:defRPr>
            </a:pPr>
            <a:r>
              <a:t>They took nearly all colleges except 1, all the institutions, and 90% of the buildings, preachers, and members.</a:t>
            </a:r>
          </a:p>
          <a:p>
            <a:pPr>
              <a:lnSpc>
                <a:spcPct val="125000"/>
              </a:lnSpc>
              <a:defRPr sz="2400">
                <a:latin typeface="Avenir Roman"/>
                <a:ea typeface="Avenir Roman"/>
                <a:cs typeface="Avenir Roman"/>
                <a:sym typeface="Avenir Roman"/>
              </a:defRPr>
            </a:pPr>
            <a:r>
              <a:t>2. They forgot to do things in Bible ways, call things by Bible names.  They tore that plea to pieces.</a:t>
            </a:r>
          </a:p>
          <a:p>
            <a:pPr>
              <a:lnSpc>
                <a:spcPct val="125000"/>
              </a:lnSpc>
              <a:defRPr sz="2400">
                <a:latin typeface="Avenir Roman"/>
                <a:ea typeface="Avenir Roman"/>
                <a:cs typeface="Avenir Roman"/>
                <a:sym typeface="Avenir Roman"/>
              </a:defRPr>
            </a:pPr>
            <a:r>
              <a:t>3. The church was never possessed by Christians!  It is made up of Christians but it doesn’t belong to Christians it is a church of Christ. Matt. 16:18</a:t>
            </a:r>
          </a:p>
          <a:p>
            <a:pPr>
              <a:lnSpc>
                <a:spcPct val="125000"/>
              </a:lnSpc>
              <a:defRPr sz="2400">
                <a:latin typeface="Avenir Roman"/>
                <a:ea typeface="Avenir Roman"/>
                <a:cs typeface="Avenir Roman"/>
                <a:sym typeface="Avenir Roman"/>
              </a:defRPr>
            </a:pPr>
            <a:r>
              <a:t>And that is the sad story of the Christian church.  And all those that want to heed to that plea of unity again must be willing to surrender all…back to the one who owns them.  Jesus Christ our Lord who is all in all.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a:lnSpc>
                <a:spcPct val="125000"/>
              </a:lnSpc>
              <a:defRPr sz="2400">
                <a:latin typeface="Avenir Roman"/>
                <a:ea typeface="Avenir Roman"/>
                <a:cs typeface="Avenir Roman"/>
                <a:sym typeface="Avenir Roman"/>
              </a:defRPr>
            </a:pPr>
            <a:r>
              <a:t>0. Matt. 16:18 - While the Lord's church has always survived for many centuries it was under the radar and escaped the notice of historians. What we share is what we know mainly of the history of the church in America. There was a time where doing things by the Bible alone went from near invisible to an explosion of believers in America. This was called the Restoration Movement (reformation had failed). A large effort To restore the church to its original pattern (chart).</a:t>
            </a:r>
          </a:p>
          <a:p>
            <a:pPr>
              <a:lnSpc>
                <a:spcPct val="125000"/>
              </a:lnSpc>
              <a:defRPr sz="2400">
                <a:latin typeface="Avenir Roman"/>
                <a:ea typeface="Avenir Roman"/>
                <a:cs typeface="Avenir Roman"/>
                <a:sym typeface="Avenir Roman"/>
              </a:defRPr>
            </a:pPr>
            <a:r>
              <a:t>5. A plea for unity was made at great costs...In order to get people to join the one true church they first had to leave their churches behind. Some preachers were stoned, or found dynamite in their pulpits.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381000" y="685800"/>
            <a:ext cx="6096000" cy="3429000"/>
          </a:xfrm>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a:lnSpc>
                <a:spcPct val="125000"/>
              </a:lnSpc>
              <a:defRPr sz="2400">
                <a:latin typeface="Avenir Roman"/>
                <a:ea typeface="Avenir Roman"/>
                <a:cs typeface="Avenir Roman"/>
                <a:sym typeface="Avenir Roman"/>
              </a:defRPr>
            </a:pPr>
            <a:r>
              <a:t>There were hundreds of worthy preachers but these were most noted.  Many way before Alexander Campbell were thinking these thoughts. </a:t>
            </a:r>
          </a:p>
          <a:p>
            <a:pPr>
              <a:lnSpc>
                <a:spcPct val="125000"/>
              </a:lnSpc>
              <a:defRPr sz="2400">
                <a:latin typeface="Avenir Roman"/>
                <a:ea typeface="Avenir Roman"/>
                <a:cs typeface="Avenir Roman"/>
                <a:sym typeface="Avenir Roman"/>
              </a:defRPr>
            </a:pPr>
            <a:r>
              <a:t>Kelly left the Methodist church</a:t>
            </a:r>
          </a:p>
          <a:p>
            <a:pPr>
              <a:lnSpc>
                <a:spcPct val="125000"/>
              </a:lnSpc>
              <a:defRPr sz="2400">
                <a:latin typeface="Avenir Roman"/>
                <a:ea typeface="Avenir Roman"/>
                <a:cs typeface="Avenir Roman"/>
                <a:sym typeface="Avenir Roman"/>
              </a:defRPr>
            </a:pPr>
            <a:r>
              <a:t>Jones left the Baptist church</a:t>
            </a:r>
          </a:p>
          <a:p>
            <a:pPr>
              <a:lnSpc>
                <a:spcPct val="125000"/>
              </a:lnSpc>
              <a:defRPr sz="2400">
                <a:latin typeface="Avenir Roman"/>
                <a:ea typeface="Avenir Roman"/>
                <a:cs typeface="Avenir Roman"/>
                <a:sym typeface="Avenir Roman"/>
              </a:defRPr>
            </a:pPr>
            <a:r>
              <a:t>Stone and Campbell's left the Presbyterian church. Both father and son were coming to the same conclusions while on different continents and timid to share but joyous to see great minds think alike.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pPr>
              <a:lnSpc>
                <a:spcPct val="125000"/>
              </a:lnSpc>
              <a:defRPr sz="2400">
                <a:latin typeface="Avenir Roman"/>
                <a:ea typeface="Avenir Roman"/>
                <a:cs typeface="Avenir Roman"/>
                <a:sym typeface="Avenir Roman"/>
              </a:defRPr>
            </a:pPr>
            <a:r>
              <a:t>I can agree with this because it is found in the Bible.</a:t>
            </a:r>
          </a:p>
          <a:p>
            <a:pPr marL="370114" indent="-370114">
              <a:lnSpc>
                <a:spcPct val="125000"/>
              </a:lnSpc>
              <a:buSzPct val="100000"/>
              <a:buAutoNum type="arabicPeriod"/>
              <a:defRPr sz="2400">
                <a:latin typeface="Avenir Roman"/>
                <a:ea typeface="Avenir Roman"/>
                <a:cs typeface="Avenir Roman"/>
                <a:sym typeface="Avenir Roman"/>
              </a:defRPr>
            </a:pPr>
            <a:r>
              <a:t>Eph. 4 - there is one body and Christ its head Eph. 1:22-23</a:t>
            </a:r>
          </a:p>
          <a:p>
            <a:pPr marL="370114" indent="-370114">
              <a:lnSpc>
                <a:spcPct val="125000"/>
              </a:lnSpc>
              <a:buSzPct val="100000"/>
              <a:buAutoNum type="arabicPeriod"/>
              <a:defRPr sz="2400">
                <a:latin typeface="Avenir Roman"/>
                <a:ea typeface="Avenir Roman"/>
                <a:cs typeface="Avenir Roman"/>
                <a:sym typeface="Avenir Roman"/>
              </a:defRPr>
            </a:pPr>
            <a:r>
              <a:t>Phil. 3 - walk by the same rule, 1 Cor. 4:17  Geographically it must be all can’t live in one place!</a:t>
            </a:r>
          </a:p>
          <a:p>
            <a:pPr marL="370114" indent="-370114">
              <a:lnSpc>
                <a:spcPct val="125000"/>
              </a:lnSpc>
              <a:buSzPct val="100000"/>
              <a:buAutoNum type="arabicPeriod"/>
              <a:defRPr sz="2400">
                <a:latin typeface="Avenir Roman"/>
                <a:ea typeface="Avenir Roman"/>
                <a:cs typeface="Avenir Roman"/>
                <a:sym typeface="Avenir Roman"/>
              </a:defRPr>
            </a:pPr>
            <a:r>
              <a:t>2 Jn. 9</a:t>
            </a:r>
          </a:p>
          <a:p>
            <a:pPr marL="370114" indent="-370114">
              <a:lnSpc>
                <a:spcPct val="125000"/>
              </a:lnSpc>
              <a:buSzPct val="100000"/>
              <a:buAutoNum type="arabicPeriod"/>
              <a:defRPr sz="2400">
                <a:latin typeface="Avenir Roman"/>
                <a:ea typeface="Avenir Roman"/>
                <a:cs typeface="Avenir Roman"/>
                <a:sym typeface="Avenir Roman"/>
              </a:defRPr>
            </a:pPr>
            <a:r>
              <a:t>Matt. 28:20 - not councils or conventions or creeds or current culture.</a:t>
            </a:r>
          </a:p>
          <a:p>
            <a:pPr>
              <a:lnSpc>
                <a:spcPct val="125000"/>
              </a:lnSpc>
              <a:defRPr sz="2400">
                <a:latin typeface="Avenir Roman"/>
                <a:ea typeface="Avenir Roman"/>
                <a:cs typeface="Avenir Roman"/>
                <a:sym typeface="Avenir Roman"/>
              </a:defRPr>
            </a:pPr>
            <a:endParaRPr/>
          </a:p>
          <a:p>
            <a:pPr>
              <a:lnSpc>
                <a:spcPct val="125000"/>
              </a:lnSpc>
              <a:defRPr sz="2400">
                <a:latin typeface="Avenir Roman"/>
                <a:ea typeface="Avenir Roman"/>
                <a:cs typeface="Avenir Roman"/>
                <a:sym typeface="Avenir Roman"/>
              </a:defRPr>
            </a:pPr>
            <a:r>
              <a:t>Many of these men were writing their conclusions similar to this unbeknown to each other.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a:lnSpc>
                <a:spcPct val="125000"/>
              </a:lnSpc>
              <a:defRPr sz="2400">
                <a:latin typeface="Avenir Roman"/>
                <a:ea typeface="Avenir Roman"/>
                <a:cs typeface="Avenir Roman"/>
                <a:sym typeface="Avenir Roman"/>
              </a:defRPr>
            </a:pPr>
            <a:r>
              <a:t>Cycles -  all die in wilderness next gen. goes in.</a:t>
            </a:r>
          </a:p>
          <a:p>
            <a:pPr>
              <a:lnSpc>
                <a:spcPct val="125000"/>
              </a:lnSpc>
              <a:defRPr sz="2400">
                <a:latin typeface="Avenir Roman"/>
                <a:ea typeface="Avenir Roman"/>
                <a:cs typeface="Avenir Roman"/>
                <a:sym typeface="Avenir Roman"/>
              </a:defRPr>
            </a:pPr>
            <a:r>
              <a:t>Judges - another generation arose - cycle</a:t>
            </a:r>
          </a:p>
          <a:p>
            <a:pPr>
              <a:lnSpc>
                <a:spcPct val="125000"/>
              </a:lnSpc>
              <a:defRPr sz="2400">
                <a:latin typeface="Avenir Roman"/>
                <a:ea typeface="Avenir Roman"/>
                <a:cs typeface="Avenir Roman"/>
                <a:sym typeface="Avenir Roman"/>
              </a:defRPr>
            </a:pPr>
            <a:r>
              <a:t>Isa - get out of the way! - cycle</a:t>
            </a:r>
          </a:p>
          <a:p>
            <a:pPr>
              <a:lnSpc>
                <a:spcPct val="125000"/>
              </a:lnSpc>
              <a:defRPr sz="2400">
                <a:latin typeface="Avenir Roman"/>
                <a:ea typeface="Avenir Roman"/>
                <a:cs typeface="Avenir Roman"/>
                <a:sym typeface="Avenir Roman"/>
              </a:defRPr>
            </a:pPr>
            <a:r>
              <a:t>Mal. after captivity - cycle</a:t>
            </a:r>
          </a:p>
          <a:p>
            <a:pPr>
              <a:lnSpc>
                <a:spcPct val="125000"/>
              </a:lnSpc>
              <a:defRPr sz="2400">
                <a:latin typeface="Avenir Roman"/>
                <a:ea typeface="Avenir Roman"/>
                <a:cs typeface="Avenir Roman"/>
                <a:sym typeface="Avenir Roman"/>
              </a:defRPr>
            </a:pPr>
            <a:r>
              <a:t>God sends his son.  - most don’t believe.</a:t>
            </a:r>
          </a:p>
          <a:p>
            <a:pPr>
              <a:lnSpc>
                <a:spcPct val="125000"/>
              </a:lnSpc>
              <a:defRPr sz="2400">
                <a:latin typeface="Avenir Roman"/>
                <a:ea typeface="Avenir Roman"/>
                <a:cs typeface="Avenir Roman"/>
                <a:sym typeface="Avenir Roman"/>
              </a:defRPr>
            </a:pPr>
            <a:r>
              <a:t>the few that do begin to wander too - cycle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pPr>
              <a:lnSpc>
                <a:spcPct val="125000"/>
              </a:lnSpc>
              <a:defRPr sz="1800">
                <a:latin typeface="Avenir Roman"/>
                <a:ea typeface="Avenir Roman"/>
                <a:cs typeface="Avenir Roman"/>
                <a:sym typeface="Avenir Roman"/>
              </a:defRPr>
            </a:pPr>
            <a:r>
              <a:t>0. Hard style papers were known by their content and approach.  For example one was called The Heretic Detector by Author Crihfield, Ben Franklin had his American Christian Review. Hughes said, within a year following the war progressives found Franklin too harsh and backward to suit them so they made their own called the Christian Standard, edited by Isaac Errett. (Pg85) </a:t>
            </a:r>
          </a:p>
          <a:p>
            <a:pPr>
              <a:lnSpc>
                <a:spcPct val="125000"/>
              </a:lnSpc>
              <a:defRPr sz="1800">
                <a:latin typeface="Avenir Roman"/>
                <a:ea typeface="Avenir Roman"/>
                <a:cs typeface="Avenir Roman"/>
                <a:sym typeface="Avenir Roman"/>
              </a:defRPr>
            </a:pPr>
            <a:r>
              <a:t>5. A large church built in 1872 in Cincinnati (Central Christian Church). Pg 86  Displays mindset.</a:t>
            </a:r>
          </a:p>
          <a:p>
            <a:pPr>
              <a:lnSpc>
                <a:spcPct val="125000"/>
              </a:lnSpc>
              <a:defRPr sz="1800">
                <a:latin typeface="Avenir Roman"/>
                <a:ea typeface="Avenir Roman"/>
                <a:cs typeface="Avenir Roman"/>
                <a:sym typeface="Avenir Roman"/>
              </a:defRPr>
            </a:pPr>
            <a:r>
              <a:t>"Capable of seating 2000, built in French Gothic Style at a cost of $140,000(2.7 mil today), with a stained glass window thought to be the largest in America at its time, with an organ and choir loft behind the pulpit.  Upon completion the first sermon preached by W.T. Moore was, "It is Finished" from the words of Jesus on the cross. Hard to believe of many more things as blasphemous as that. But it displayed the mind sets well. The liberals were slick, popular, seeking after respectability from the denominational world, and seeking after large numbers and wealth. This was and still is an anathema to The Lord. “Look what we have built” like Neb.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pPr>
              <a:lnSpc>
                <a:spcPct val="125000"/>
              </a:lnSpc>
              <a:defRPr sz="1800">
                <a:latin typeface="Avenir Roman"/>
                <a:ea typeface="Avenir Roman"/>
                <a:cs typeface="Avenir Roman"/>
                <a:sym typeface="Avenir Roman"/>
              </a:defRPr>
            </a:pPr>
            <a:r>
              <a:t>Irony - Those that called men away from denominational structures soon built their own.</a:t>
            </a:r>
          </a:p>
          <a:p>
            <a:pPr>
              <a:lnSpc>
                <a:spcPct val="125000"/>
              </a:lnSpc>
              <a:defRPr sz="1800">
                <a:latin typeface="Avenir Roman"/>
                <a:ea typeface="Avenir Roman"/>
                <a:cs typeface="Avenir Roman"/>
                <a:sym typeface="Avenir Roman"/>
              </a:defRPr>
            </a:pPr>
            <a:r>
              <a:t>They wanted some organization to tie them all together. in Cincinnati, 1849 a convention was held and they created a “general church organization for the furtherance of the work by the church collectively.” Even though the restoration movement was the fastest growing movement at the time (120,000-200,000 in less than 2 decades) they decided to make up something to do “more”???  The success of the movement was not the sophistication or slickness of the church.  But the contrast of error with truth.  With Scripture being the standard it appealed to both head and heart.  It eliminated common errors of agonizing for an experience of conversion from the mourner’s bench which never comes from God.  It abolished the uncertainty of Calvinism which left one in doubt of their salvation their whole life.  The gospel was understandable, teachable, and powerful.  And by strong conviction of it all were evangelists in a sense and therefore as a result of personal work there responses to the invitation whenever and wherever.  It required no service, no buildings, no ceremonies, no societies.  Only the unpreverted gospel alone preached to save souls. But accomplished men lose focus, and want MORE.  More than what is authorized.  See Saul in 1 Sam. 15.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pPr>
              <a:lnSpc>
                <a:spcPct val="125000"/>
              </a:lnSpc>
              <a:defRPr>
                <a:latin typeface="Avenir Roman"/>
                <a:ea typeface="Avenir Roman"/>
                <a:cs typeface="Avenir Roman"/>
                <a:sym typeface="Avenir Roman"/>
              </a:defRPr>
            </a:pPr>
            <a:r>
              <a:t>In time the brethren went on a great college building spree.  Alexander Campbell formed his own in his hometown of Bethany, WV.  30-40 more would come all around.  They began looking at churches for funds and churches to them for preachers.  </a:t>
            </a:r>
          </a:p>
          <a:p>
            <a:pPr>
              <a:lnSpc>
                <a:spcPct val="125000"/>
              </a:lnSpc>
              <a:defRPr>
                <a:latin typeface="Avenir Roman"/>
                <a:ea typeface="Avenir Roman"/>
                <a:cs typeface="Avenir Roman"/>
                <a:sym typeface="Avenir Roman"/>
              </a:defRPr>
            </a:pPr>
            <a:r>
              <a:t>They wanted to be seen as a respectable denomination that had now finally arrived, and they got it.  What they had left they eventually became.</a:t>
            </a:r>
          </a:p>
          <a:p>
            <a:pPr>
              <a:lnSpc>
                <a:spcPct val="125000"/>
              </a:lnSpc>
              <a:defRPr>
                <a:latin typeface="Avenir Roman"/>
                <a:ea typeface="Avenir Roman"/>
                <a:cs typeface="Avenir Roman"/>
                <a:sym typeface="Avenir Roman"/>
              </a:defRPr>
            </a:pPr>
            <a:r>
              <a:t>They forgot the old paths.  1 Cor. 1:26, Think of Jesus and the apostles preaching.  How many scribes did they convert compared to simple sinner. When will we learn we preach to all but not many mighty will come?  To the worldly we will always look like the simpleton, know-nothings but as long as we are accepted in God’s sight let that be enough.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marL="370114" indent="-370114">
              <a:lnSpc>
                <a:spcPct val="125000"/>
              </a:lnSpc>
              <a:buSzPct val="100000"/>
              <a:buAutoNum type="arabicPeriod"/>
              <a:defRPr sz="2300">
                <a:latin typeface="Avenir Roman"/>
                <a:ea typeface="Avenir Roman"/>
                <a:cs typeface="Avenir Roman"/>
                <a:sym typeface="Avenir Roman"/>
              </a:defRPr>
            </a:pPr>
            <a:r>
              <a:t>The motive of Pinkerton was clear.  Not speaking where Bible speaks.  Later on the fellow stops believing in the plenary inspiration of the scriptures.  The first guy to bring in the instrument there you have it.</a:t>
            </a:r>
          </a:p>
          <a:p>
            <a:pPr>
              <a:lnSpc>
                <a:spcPct val="125000"/>
              </a:lnSpc>
              <a:defRPr sz="2300">
                <a:latin typeface="Avenir Roman"/>
                <a:ea typeface="Avenir Roman"/>
                <a:cs typeface="Avenir Roman"/>
                <a:sym typeface="Avenir Roman"/>
              </a:defRPr>
            </a:pPr>
            <a:r>
              <a:t>2. Benjamin Franklin spoke thus about them “Instruments might be appropriate if a church only intends being a fashionable society or a mere place of amusement and secular entertainment.  These refined gentlemen have refined ears, enjoy fine music manufactured for French theaters, interspersed with short prayers and very short sermons.”  — You can tell he was of the Hard Style.  And only this mindset keeps the winds of change at bay and blows back at them with equal force.  We need this kind of preaching today in the city and in the country.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dingbat_hd.png"/>
          <p:cNvPicPr>
            <a:picLocks noChangeAspect="1"/>
          </p:cNvPicPr>
          <p:nvPr/>
        </p:nvPicPr>
        <p:blipFill>
          <a:blip r:embed="rId3">
            <a:extLst/>
          </a:blip>
          <a:stretch>
            <a:fillRect/>
          </a:stretch>
        </p:blipFill>
        <p:spPr>
          <a:xfrm>
            <a:off x="3730834" y="5264150"/>
            <a:ext cx="9878595" cy="393700"/>
          </a:xfrm>
          <a:prstGeom prst="rect">
            <a:avLst/>
          </a:prstGeom>
          <a:ln w="12700">
            <a:miter lim="400000"/>
          </a:ln>
        </p:spPr>
      </p:pic>
      <p:sp>
        <p:nvSpPr>
          <p:cNvPr id="12" name="Shape 12"/>
          <p:cNvSpPr>
            <a:spLocks noGrp="1"/>
          </p:cNvSpPr>
          <p:nvPr>
            <p:ph type="title"/>
          </p:nvPr>
        </p:nvSpPr>
        <p:spPr>
          <a:xfrm>
            <a:off x="2455409" y="2273300"/>
            <a:ext cx="12429446" cy="2819400"/>
          </a:xfrm>
          <a:prstGeom prst="rect">
            <a:avLst/>
          </a:prstGeom>
        </p:spPr>
        <p:txBody>
          <a:bodyPr anchor="b"/>
          <a:lstStyle>
            <a:lvl1pPr>
              <a:defRPr sz="10134">
                <a:solidFill>
                  <a:srgbClr val="F4D799"/>
                </a:solidFill>
                <a:effectLst>
                  <a:outerShdw blurRad="25400" dist="25400" dir="16200000" rotWithShape="0">
                    <a:srgbClr val="000000">
                      <a:alpha val="34000"/>
                    </a:srgbClr>
                  </a:outerShdw>
                </a:effectLst>
              </a:defRPr>
            </a:lvl1pPr>
          </a:lstStyle>
          <a:p>
            <a:r>
              <a:t>Title Text</a:t>
            </a:r>
          </a:p>
        </p:txBody>
      </p:sp>
      <p:sp>
        <p:nvSpPr>
          <p:cNvPr id="13" name="Shape 13"/>
          <p:cNvSpPr>
            <a:spLocks noGrp="1"/>
          </p:cNvSpPr>
          <p:nvPr>
            <p:ph type="body" sz="quarter" idx="1"/>
          </p:nvPr>
        </p:nvSpPr>
        <p:spPr>
          <a:xfrm>
            <a:off x="2455409" y="5905500"/>
            <a:ext cx="12429446" cy="1409700"/>
          </a:xfrm>
          <a:prstGeom prst="rect">
            <a:avLst/>
          </a:prstGeom>
        </p:spPr>
        <p:txBody>
          <a:bodyPr anchor="t"/>
          <a:lstStyle>
            <a:lvl1pPr marL="0" indent="0" algn="ctr">
              <a:spcBef>
                <a:spcPts val="0"/>
              </a:spcBef>
              <a:buSzTx/>
              <a:buNone/>
              <a:defRPr sz="4534">
                <a:solidFill>
                  <a:srgbClr val="C8AF7B"/>
                </a:solidFill>
                <a:effectLst>
                  <a:outerShdw blurRad="25400" dist="12700" dir="16200000" rotWithShape="0">
                    <a:srgbClr val="000000">
                      <a:alpha val="48000"/>
                    </a:srgbClr>
                  </a:outerShdw>
                </a:effectLst>
              </a:defRPr>
            </a:lvl1pPr>
            <a:lvl2pPr marL="0" indent="304815" algn="ctr">
              <a:spcBef>
                <a:spcPts val="0"/>
              </a:spcBef>
              <a:buSzTx/>
              <a:buNone/>
              <a:defRPr sz="4534">
                <a:solidFill>
                  <a:srgbClr val="C8AF7B"/>
                </a:solidFill>
                <a:effectLst>
                  <a:outerShdw blurRad="25400" dist="12700" dir="16200000" rotWithShape="0">
                    <a:srgbClr val="000000">
                      <a:alpha val="48000"/>
                    </a:srgbClr>
                  </a:outerShdw>
                </a:effectLst>
              </a:defRPr>
            </a:lvl2pPr>
            <a:lvl3pPr marL="0" indent="609630" algn="ctr">
              <a:spcBef>
                <a:spcPts val="0"/>
              </a:spcBef>
              <a:buSzTx/>
              <a:buNone/>
              <a:defRPr sz="4534">
                <a:solidFill>
                  <a:srgbClr val="C8AF7B"/>
                </a:solidFill>
                <a:effectLst>
                  <a:outerShdw blurRad="25400" dist="12700" dir="16200000" rotWithShape="0">
                    <a:srgbClr val="000000">
                      <a:alpha val="48000"/>
                    </a:srgbClr>
                  </a:outerShdw>
                </a:effectLst>
              </a:defRPr>
            </a:lvl3pPr>
            <a:lvl4pPr marL="0" indent="914446" algn="ctr">
              <a:spcBef>
                <a:spcPts val="0"/>
              </a:spcBef>
              <a:buSzTx/>
              <a:buNone/>
              <a:defRPr sz="4534">
                <a:solidFill>
                  <a:srgbClr val="C8AF7B"/>
                </a:solidFill>
                <a:effectLst>
                  <a:outerShdw blurRad="25400" dist="12700" dir="16200000" rotWithShape="0">
                    <a:srgbClr val="000000">
                      <a:alpha val="48000"/>
                    </a:srgbClr>
                  </a:outerShdw>
                </a:effectLst>
              </a:defRPr>
            </a:lvl4pPr>
            <a:lvl5pPr marL="0" indent="1219261" algn="ctr">
              <a:spcBef>
                <a:spcPts val="0"/>
              </a:spcBef>
              <a:buSzTx/>
              <a:buNone/>
              <a:defRPr sz="4534">
                <a:solidFill>
                  <a:srgbClr val="C8AF7B"/>
                </a:solidFill>
                <a:effectLst>
                  <a:outerShdw blurRad="25400" dist="12700" dir="16200000" rotWithShape="0">
                    <a:srgbClr val="000000">
                      <a:alpha val="48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430936" y="9359900"/>
            <a:ext cx="495327" cy="513026"/>
          </a:xfrm>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4" name="Shape 94"/>
          <p:cNvSpPr>
            <a:spLocks noGrp="1"/>
          </p:cNvSpPr>
          <p:nvPr>
            <p:ph type="body" sz="quarter" idx="13"/>
          </p:nvPr>
        </p:nvSpPr>
        <p:spPr>
          <a:xfrm>
            <a:off x="1693385" y="6362700"/>
            <a:ext cx="13953493" cy="595035"/>
          </a:xfrm>
          <a:prstGeom prst="rect">
            <a:avLst/>
          </a:prstGeom>
        </p:spPr>
        <p:txBody>
          <a:bodyPr anchor="t">
            <a:spAutoFit/>
          </a:bodyPr>
          <a:lstStyle>
            <a:lvl1pPr marL="0" indent="0" algn="ctr">
              <a:lnSpc>
                <a:spcPct val="100000"/>
              </a:lnSpc>
              <a:spcBef>
                <a:spcPts val="0"/>
              </a:spcBef>
              <a:buSzTx/>
              <a:buNone/>
              <a:defRPr sz="3200"/>
            </a:lvl1pPr>
          </a:lstStyle>
          <a:p>
            <a:r>
              <a:t>–Johnny Appleseed</a:t>
            </a:r>
          </a:p>
        </p:txBody>
      </p:sp>
      <p:sp>
        <p:nvSpPr>
          <p:cNvPr id="95" name="Shape 95"/>
          <p:cNvSpPr>
            <a:spLocks noGrp="1"/>
          </p:cNvSpPr>
          <p:nvPr>
            <p:ph type="body" sz="quarter" idx="14"/>
          </p:nvPr>
        </p:nvSpPr>
        <p:spPr>
          <a:xfrm>
            <a:off x="1693385" y="4127917"/>
            <a:ext cx="13953493" cy="964367"/>
          </a:xfrm>
          <a:prstGeom prst="rect">
            <a:avLst/>
          </a:prstGeom>
        </p:spPr>
        <p:txBody>
          <a:bodyPr>
            <a:spAutoFit/>
          </a:bodyPr>
          <a:lstStyle>
            <a:lvl1pPr marL="0" indent="0" algn="ctr">
              <a:lnSpc>
                <a:spcPct val="100000"/>
              </a:lnSpc>
              <a:spcBef>
                <a:spcPts val="3200"/>
              </a:spcBef>
              <a:buSzTx/>
              <a:buNone/>
            </a:lvl1pPr>
          </a:lstStyle>
          <a:p>
            <a:r>
              <a:t>“Type a quote here.”</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3" name="Shape 103"/>
          <p:cNvSpPr>
            <a:spLocks noGrp="1"/>
          </p:cNvSpPr>
          <p:nvPr>
            <p:ph type="pic" idx="13"/>
          </p:nvPr>
        </p:nvSpPr>
        <p:spPr>
          <a:xfrm>
            <a:off x="0" y="0"/>
            <a:ext cx="17340263" cy="9753600"/>
          </a:xfrm>
          <a:prstGeom prst="rect">
            <a:avLst/>
          </a:prstGeom>
        </p:spPr>
        <p:txBody>
          <a:bodyPr lIns="91439" tIns="45719" rIns="91439" bIns="45719" anchor="t">
            <a:noAutofit/>
          </a:bodyPr>
          <a:lstStyle/>
          <a:p>
            <a:endParaRP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Title Text</a:t>
            </a:r>
          </a:p>
        </p:txBody>
      </p:sp>
      <p:sp>
        <p:nvSpPr>
          <p:cNvPr id="119" name="Shape 119"/>
          <p:cNvSpPr>
            <a:spLocks noGrp="1"/>
          </p:cNvSpPr>
          <p:nvPr>
            <p:ph type="body" idx="1"/>
          </p:nvPr>
        </p:nvSpPr>
        <p:spPr>
          <a:xfrm>
            <a:off x="1693385" y="2984500"/>
            <a:ext cx="13953493" cy="5715000"/>
          </a:xfrm>
          <a:prstGeom prst="rect">
            <a:avLst/>
          </a:prstGeom>
        </p:spPr>
        <p:txBody>
          <a:bodyPr/>
          <a:lstStyle>
            <a:lvl1pPr marL="558828" indent="-558828">
              <a:spcBef>
                <a:spcPts val="3734"/>
              </a:spcBef>
              <a:buBlip>
                <a:blip r:embed="rId3"/>
              </a:buBlip>
              <a:defRPr sz="4800"/>
            </a:lvl1pPr>
            <a:lvl2pPr marL="1117656" indent="-558828">
              <a:spcBef>
                <a:spcPts val="3734"/>
              </a:spcBef>
              <a:buBlip>
                <a:blip r:embed="rId3"/>
              </a:buBlip>
              <a:defRPr sz="4800"/>
            </a:lvl2pPr>
            <a:lvl3pPr marL="1676484" indent="-558828">
              <a:spcBef>
                <a:spcPts val="3734"/>
              </a:spcBef>
              <a:buBlip>
                <a:blip r:embed="rId3"/>
              </a:buBlip>
              <a:defRPr sz="4800"/>
            </a:lvl3pPr>
            <a:lvl4pPr marL="2235312" indent="-558828">
              <a:spcBef>
                <a:spcPts val="3734"/>
              </a:spcBef>
              <a:buBlip>
                <a:blip r:embed="rId3"/>
              </a:buBlip>
              <a:defRPr sz="4800"/>
            </a:lvl4pPr>
            <a:lvl5pPr marL="2794140" indent="-558828">
              <a:spcBef>
                <a:spcPts val="3734"/>
              </a:spcBef>
              <a:buBlip>
                <a:blip r:embed="rId3"/>
              </a:buBlip>
              <a:defRPr sz="4800"/>
            </a:lvl5pPr>
          </a:lstStyle>
          <a:p>
            <a:r>
              <a:t>Body Level One</a:t>
            </a:r>
          </a:p>
          <a:p>
            <a:pPr lvl="1"/>
            <a:r>
              <a:t>Body Level Two</a:t>
            </a:r>
          </a:p>
          <a:p>
            <a:pPr lvl="2"/>
            <a:r>
              <a:t>Body Level Three</a:t>
            </a:r>
          </a:p>
          <a:p>
            <a:pPr lvl="3"/>
            <a:r>
              <a:t>Body Level Four</a:t>
            </a:r>
          </a:p>
          <a:p>
            <a:pPr lvl="4"/>
            <a:r>
              <a:t>Body Level Five</a:t>
            </a:r>
          </a:p>
        </p:txBody>
      </p:sp>
      <p:sp>
        <p:nvSpPr>
          <p:cNvPr id="120" name="Shape 1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Shape 21"/>
          <p:cNvSpPr>
            <a:spLocks noGrp="1"/>
          </p:cNvSpPr>
          <p:nvPr>
            <p:ph type="pic" sz="half" idx="13"/>
          </p:nvPr>
        </p:nvSpPr>
        <p:spPr>
          <a:xfrm>
            <a:off x="3166630" y="952500"/>
            <a:ext cx="11007003" cy="5511800"/>
          </a:xfrm>
          <a:prstGeom prst="rect">
            <a:avLst/>
          </a:prstGeom>
          <a:ln w="9525">
            <a:round/>
          </a:ln>
        </p:spPr>
        <p:txBody>
          <a:bodyPr lIns="91439" tIns="45719" rIns="91439" bIns="45719" anchor="t">
            <a:noAutofit/>
          </a:bodyPr>
          <a:lstStyle/>
          <a:p>
            <a:endParaRPr/>
          </a:p>
        </p:txBody>
      </p:sp>
      <p:sp>
        <p:nvSpPr>
          <p:cNvPr id="22" name="Shape 22"/>
          <p:cNvSpPr>
            <a:spLocks noGrp="1"/>
          </p:cNvSpPr>
          <p:nvPr>
            <p:ph type="title"/>
          </p:nvPr>
        </p:nvSpPr>
        <p:spPr>
          <a:xfrm>
            <a:off x="2455409" y="6985000"/>
            <a:ext cx="12429446" cy="1231900"/>
          </a:xfrm>
          <a:prstGeom prst="rect">
            <a:avLst/>
          </a:prstGeom>
        </p:spPr>
        <p:txBody>
          <a:bodyPr/>
          <a:lstStyle>
            <a:lvl1pPr>
              <a:defRPr sz="10134">
                <a:solidFill>
                  <a:srgbClr val="F4D799"/>
                </a:solidFill>
                <a:effectLst>
                  <a:outerShdw blurRad="25400" dist="25400" dir="16200000" rotWithShape="0">
                    <a:srgbClr val="000000">
                      <a:alpha val="34000"/>
                    </a:srgbClr>
                  </a:outerShdw>
                </a:effectLst>
              </a:defRPr>
            </a:lvl1pPr>
          </a:lstStyle>
          <a:p>
            <a:r>
              <a:t>Title Text</a:t>
            </a:r>
          </a:p>
        </p:txBody>
      </p:sp>
      <p:sp>
        <p:nvSpPr>
          <p:cNvPr id="23" name="Shape 23"/>
          <p:cNvSpPr>
            <a:spLocks noGrp="1"/>
          </p:cNvSpPr>
          <p:nvPr>
            <p:ph type="body" sz="quarter" idx="1"/>
          </p:nvPr>
        </p:nvSpPr>
        <p:spPr>
          <a:xfrm>
            <a:off x="2455409" y="8204200"/>
            <a:ext cx="12429446" cy="647700"/>
          </a:xfrm>
          <a:prstGeom prst="rect">
            <a:avLst/>
          </a:prstGeom>
        </p:spPr>
        <p:txBody>
          <a:bodyPr anchor="t"/>
          <a:lstStyle>
            <a:lvl1pPr marL="0" indent="0" algn="ctr">
              <a:spcBef>
                <a:spcPts val="0"/>
              </a:spcBef>
              <a:buSzTx/>
              <a:buNone/>
              <a:defRPr sz="4534">
                <a:solidFill>
                  <a:srgbClr val="C8AF7B"/>
                </a:solidFill>
                <a:effectLst>
                  <a:outerShdw blurRad="25400" dist="12700" dir="16200000" rotWithShape="0">
                    <a:srgbClr val="000000">
                      <a:alpha val="48000"/>
                    </a:srgbClr>
                  </a:outerShdw>
                </a:effectLst>
              </a:defRPr>
            </a:lvl1pPr>
            <a:lvl2pPr marL="0" indent="304815" algn="ctr">
              <a:spcBef>
                <a:spcPts val="0"/>
              </a:spcBef>
              <a:buSzTx/>
              <a:buNone/>
              <a:defRPr sz="4534">
                <a:solidFill>
                  <a:srgbClr val="C8AF7B"/>
                </a:solidFill>
                <a:effectLst>
                  <a:outerShdw blurRad="25400" dist="12700" dir="16200000" rotWithShape="0">
                    <a:srgbClr val="000000">
                      <a:alpha val="48000"/>
                    </a:srgbClr>
                  </a:outerShdw>
                </a:effectLst>
              </a:defRPr>
            </a:lvl2pPr>
            <a:lvl3pPr marL="0" indent="609630" algn="ctr">
              <a:spcBef>
                <a:spcPts val="0"/>
              </a:spcBef>
              <a:buSzTx/>
              <a:buNone/>
              <a:defRPr sz="4534">
                <a:solidFill>
                  <a:srgbClr val="C8AF7B"/>
                </a:solidFill>
                <a:effectLst>
                  <a:outerShdw blurRad="25400" dist="12700" dir="16200000" rotWithShape="0">
                    <a:srgbClr val="000000">
                      <a:alpha val="48000"/>
                    </a:srgbClr>
                  </a:outerShdw>
                </a:effectLst>
              </a:defRPr>
            </a:lvl3pPr>
            <a:lvl4pPr marL="0" indent="914446" algn="ctr">
              <a:spcBef>
                <a:spcPts val="0"/>
              </a:spcBef>
              <a:buSzTx/>
              <a:buNone/>
              <a:defRPr sz="4534">
                <a:solidFill>
                  <a:srgbClr val="C8AF7B"/>
                </a:solidFill>
                <a:effectLst>
                  <a:outerShdw blurRad="25400" dist="12700" dir="16200000" rotWithShape="0">
                    <a:srgbClr val="000000">
                      <a:alpha val="48000"/>
                    </a:srgbClr>
                  </a:outerShdw>
                </a:effectLst>
              </a:defRPr>
            </a:lvl4pPr>
            <a:lvl5pPr marL="0" indent="1219261" algn="ctr">
              <a:spcBef>
                <a:spcPts val="0"/>
              </a:spcBef>
              <a:buSzTx/>
              <a:buNone/>
              <a:defRPr sz="4534">
                <a:solidFill>
                  <a:srgbClr val="C8AF7B"/>
                </a:solidFill>
                <a:effectLst>
                  <a:outerShdw blurRad="25400" dist="12700" dir="16200000" rotWithShape="0">
                    <a:srgbClr val="000000">
                      <a:alpha val="48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xfrm>
            <a:off x="8430936" y="9359900"/>
            <a:ext cx="495327" cy="513026"/>
          </a:xfrm>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1693385" y="3771900"/>
            <a:ext cx="13953493" cy="2209800"/>
          </a:xfrm>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9" name="Shape 39"/>
          <p:cNvSpPr>
            <a:spLocks noGrp="1"/>
          </p:cNvSpPr>
          <p:nvPr>
            <p:ph type="pic" sz="half" idx="13"/>
          </p:nvPr>
        </p:nvSpPr>
        <p:spPr>
          <a:xfrm>
            <a:off x="9427922" y="1714500"/>
            <a:ext cx="6312093" cy="6311900"/>
          </a:xfrm>
          <a:prstGeom prst="rect">
            <a:avLst/>
          </a:prstGeom>
          <a:ln w="9525">
            <a:round/>
          </a:ln>
        </p:spPr>
        <p:txBody>
          <a:bodyPr lIns="91439" tIns="45719" rIns="91439" bIns="45719" anchor="t">
            <a:noAutofit/>
          </a:bodyPr>
          <a:lstStyle/>
          <a:p>
            <a:endParaRPr/>
          </a:p>
        </p:txBody>
      </p:sp>
      <p:sp>
        <p:nvSpPr>
          <p:cNvPr id="40" name="Shape 40"/>
          <p:cNvSpPr>
            <a:spLocks noGrp="1"/>
          </p:cNvSpPr>
          <p:nvPr>
            <p:ph type="title"/>
          </p:nvPr>
        </p:nvSpPr>
        <p:spPr>
          <a:xfrm>
            <a:off x="1032965" y="2717800"/>
            <a:ext cx="8060513" cy="2438400"/>
          </a:xfrm>
          <a:prstGeom prst="rect">
            <a:avLst/>
          </a:prstGeom>
        </p:spPr>
        <p:txBody>
          <a:bodyPr anchor="b"/>
          <a:lstStyle/>
          <a:p>
            <a:r>
              <a:t>Title Text</a:t>
            </a:r>
          </a:p>
        </p:txBody>
      </p:sp>
      <p:sp>
        <p:nvSpPr>
          <p:cNvPr id="41" name="Shape 41"/>
          <p:cNvSpPr>
            <a:spLocks noGrp="1"/>
          </p:cNvSpPr>
          <p:nvPr>
            <p:ph type="body" sz="quarter" idx="1"/>
          </p:nvPr>
        </p:nvSpPr>
        <p:spPr>
          <a:xfrm>
            <a:off x="1032965" y="5168900"/>
            <a:ext cx="8060513" cy="2755900"/>
          </a:xfrm>
          <a:prstGeom prst="rect">
            <a:avLst/>
          </a:prstGeom>
        </p:spPr>
        <p:txBody>
          <a:bodyPr anchor="t"/>
          <a:lstStyle>
            <a:lvl1pPr marL="0" indent="0" algn="ctr">
              <a:spcBef>
                <a:spcPts val="0"/>
              </a:spcBef>
              <a:buSzTx/>
              <a:buNone/>
              <a:defRPr sz="4800"/>
            </a:lvl1pPr>
            <a:lvl2pPr marL="0" indent="304815" algn="ctr">
              <a:spcBef>
                <a:spcPts val="0"/>
              </a:spcBef>
              <a:buSzTx/>
              <a:buNone/>
              <a:defRPr sz="4800"/>
            </a:lvl2pPr>
            <a:lvl3pPr marL="0" indent="609630" algn="ctr">
              <a:spcBef>
                <a:spcPts val="0"/>
              </a:spcBef>
              <a:buSzTx/>
              <a:buNone/>
              <a:defRPr sz="4800"/>
            </a:lvl3pPr>
            <a:lvl4pPr marL="0" indent="914446" algn="ctr">
              <a:spcBef>
                <a:spcPts val="0"/>
              </a:spcBef>
              <a:buSzTx/>
              <a:buNone/>
              <a:defRPr sz="4800"/>
            </a:lvl4pPr>
            <a:lvl5pPr marL="0" indent="1219261"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body" idx="1"/>
          </p:nvPr>
        </p:nvSpPr>
        <p:spPr>
          <a:xfrm>
            <a:off x="1693385" y="2984500"/>
            <a:ext cx="13953493" cy="5715000"/>
          </a:xfrm>
          <a:prstGeom prst="rect">
            <a:avLst/>
          </a:prstGeom>
        </p:spPr>
        <p:txBody>
          <a:bodyPr/>
          <a:lstStyle>
            <a:lvl1pPr marL="558828" indent="-558828">
              <a:spcBef>
                <a:spcPts val="3734"/>
              </a:spcBef>
              <a:buBlip>
                <a:blip r:embed="rId3"/>
              </a:buBlip>
              <a:defRPr sz="4800"/>
            </a:lvl1pPr>
            <a:lvl2pPr marL="1117656" indent="-558828">
              <a:spcBef>
                <a:spcPts val="3734"/>
              </a:spcBef>
              <a:buBlip>
                <a:blip r:embed="rId3"/>
              </a:buBlip>
              <a:defRPr sz="4800"/>
            </a:lvl2pPr>
            <a:lvl3pPr marL="1676484" indent="-558828">
              <a:spcBef>
                <a:spcPts val="3734"/>
              </a:spcBef>
              <a:buBlip>
                <a:blip r:embed="rId3"/>
              </a:buBlip>
              <a:defRPr sz="4800"/>
            </a:lvl3pPr>
            <a:lvl4pPr marL="2235312" indent="-558828">
              <a:spcBef>
                <a:spcPts val="3734"/>
              </a:spcBef>
              <a:buBlip>
                <a:blip r:embed="rId3"/>
              </a:buBlip>
              <a:defRPr sz="4800"/>
            </a:lvl4pPr>
            <a:lvl5pPr marL="2794140" indent="-558828">
              <a:spcBef>
                <a:spcPts val="3734"/>
              </a:spcBef>
              <a:buBlip>
                <a:blip r:embed="rId3"/>
              </a:buBlip>
              <a:defRPr sz="4800"/>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Shape 66"/>
          <p:cNvSpPr>
            <a:spLocks noGrp="1"/>
          </p:cNvSpPr>
          <p:nvPr>
            <p:ph type="pic" sz="quarter" idx="13"/>
          </p:nvPr>
        </p:nvSpPr>
        <p:spPr>
          <a:xfrm>
            <a:off x="10092575" y="3302000"/>
            <a:ext cx="5080155" cy="5080000"/>
          </a:xfrm>
          <a:prstGeom prst="rect">
            <a:avLst/>
          </a:prstGeom>
          <a:ln w="9525">
            <a:round/>
          </a:ln>
        </p:spPr>
        <p:txBody>
          <a:bodyPr lIns="91439" tIns="45719" rIns="91439" bIns="45719" anchor="t">
            <a:noAutofit/>
          </a:bodyPr>
          <a:lstStyle/>
          <a:p>
            <a:endParaRPr/>
          </a:p>
        </p:txBody>
      </p:sp>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body" sz="half" idx="1"/>
          </p:nvPr>
        </p:nvSpPr>
        <p:spPr>
          <a:xfrm>
            <a:off x="1693385" y="2984500"/>
            <a:ext cx="7010614" cy="5715000"/>
          </a:xfrm>
          <a:prstGeom prst="rect">
            <a:avLst/>
          </a:prstGeom>
        </p:spPr>
        <p:txBody>
          <a:bodyPr/>
          <a:lstStyle>
            <a:lvl1pPr marL="558828" indent="-558828">
              <a:spcBef>
                <a:spcPts val="3734"/>
              </a:spcBef>
              <a:buBlip>
                <a:blip r:embed="rId3"/>
              </a:buBlip>
              <a:defRPr sz="4800"/>
            </a:lvl1pPr>
            <a:lvl2pPr marL="1117656" indent="-558828">
              <a:spcBef>
                <a:spcPts val="3734"/>
              </a:spcBef>
              <a:buBlip>
                <a:blip r:embed="rId3"/>
              </a:buBlip>
              <a:defRPr sz="4800"/>
            </a:lvl2pPr>
            <a:lvl3pPr marL="1676484" indent="-558828">
              <a:spcBef>
                <a:spcPts val="3734"/>
              </a:spcBef>
              <a:buBlip>
                <a:blip r:embed="rId3"/>
              </a:buBlip>
              <a:defRPr sz="4800"/>
            </a:lvl3pPr>
            <a:lvl4pPr marL="2235312" indent="-558828">
              <a:spcBef>
                <a:spcPts val="3734"/>
              </a:spcBef>
              <a:buBlip>
                <a:blip r:embed="rId3"/>
              </a:buBlip>
              <a:defRPr sz="4800"/>
            </a:lvl4pPr>
            <a:lvl5pPr marL="2794140" indent="-558828">
              <a:spcBef>
                <a:spcPts val="3734"/>
              </a:spcBef>
              <a:buBlip>
                <a:blip r:embed="rId3"/>
              </a:buBlip>
              <a:defRPr sz="4800"/>
            </a:lvl5p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6" name="Shape 76"/>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4" name="Shape 84"/>
          <p:cNvSpPr>
            <a:spLocks noGrp="1"/>
          </p:cNvSpPr>
          <p:nvPr>
            <p:ph type="pic" sz="quarter" idx="13"/>
          </p:nvPr>
        </p:nvSpPr>
        <p:spPr>
          <a:xfrm>
            <a:off x="8959952" y="4990858"/>
            <a:ext cx="7213822" cy="3810001"/>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sz="quarter" idx="14"/>
          </p:nvPr>
        </p:nvSpPr>
        <p:spPr>
          <a:xfrm>
            <a:off x="8959952" y="939558"/>
            <a:ext cx="7213822" cy="3810001"/>
          </a:xfrm>
          <a:prstGeom prst="rect">
            <a:avLst/>
          </a:prstGeom>
          <a:ln w="9525">
            <a:round/>
          </a:ln>
        </p:spPr>
        <p:txBody>
          <a:bodyPr lIns="91439" tIns="45719" rIns="91439" bIns="45719" anchor="t">
            <a:noAutofit/>
          </a:bodyPr>
          <a:lstStyle/>
          <a:p>
            <a:endParaRPr/>
          </a:p>
        </p:txBody>
      </p:sp>
      <p:sp>
        <p:nvSpPr>
          <p:cNvPr id="86" name="Shape 86"/>
          <p:cNvSpPr>
            <a:spLocks noGrp="1"/>
          </p:cNvSpPr>
          <p:nvPr>
            <p:ph type="pic" sz="half" idx="15"/>
          </p:nvPr>
        </p:nvSpPr>
        <p:spPr>
          <a:xfrm>
            <a:off x="1306258" y="939800"/>
            <a:ext cx="7332359" cy="7861300"/>
          </a:xfrm>
          <a:prstGeom prst="rect">
            <a:avLst/>
          </a:prstGeom>
          <a:ln w="9525">
            <a:round/>
          </a:ln>
        </p:spPr>
        <p:txBody>
          <a:bodyPr lIns="91439" tIns="45719" rIns="91439" bIns="45719" anchor="t">
            <a:noAutofit/>
          </a:bodyPr>
          <a:lstStyle/>
          <a:p>
            <a:endParaRP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693385" y="825500"/>
            <a:ext cx="13953493" cy="810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693385" y="749300"/>
            <a:ext cx="13953493" cy="165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8411700" y="9359900"/>
            <a:ext cx="533800" cy="513026"/>
          </a:xfrm>
          <a:prstGeom prst="rect">
            <a:avLst/>
          </a:prstGeom>
          <a:ln w="12700">
            <a:miter lim="400000"/>
          </a:ln>
        </p:spPr>
        <p:txBody>
          <a:bodyPr wrap="none" lIns="50800" tIns="50800" rIns="50800" bIns="50800">
            <a:spAutoFit/>
          </a:bodyPr>
          <a:lstStyle>
            <a:lvl1pPr>
              <a:defRPr sz="2667" b="1" i="0">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1pPr>
      <a:lvl2pPr marL="0" marR="0" indent="304815"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2pPr>
      <a:lvl3pPr marL="0" marR="0" indent="609630"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3pPr>
      <a:lvl4pPr marL="0" marR="0" indent="914446"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4pPr>
      <a:lvl5pPr marL="0" marR="0" indent="1219261"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5pPr>
      <a:lvl6pPr marL="0" marR="0" indent="1524076"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6pPr>
      <a:lvl7pPr marL="0" marR="0" indent="1828891"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7pPr>
      <a:lvl8pPr marL="0" marR="0" indent="2133707"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8pPr>
      <a:lvl9pPr marL="0" marR="0" indent="2438522" algn="ctr" defTabSz="778972" rtl="0" latinLnBrk="0">
        <a:lnSpc>
          <a:spcPct val="100000"/>
        </a:lnSpc>
        <a:spcBef>
          <a:spcPts val="0"/>
        </a:spcBef>
        <a:spcAft>
          <a:spcPts val="0"/>
        </a:spcAft>
        <a:buClrTx/>
        <a:buSzTx/>
        <a:buFontTx/>
        <a:buNone/>
        <a:tabLst/>
        <a:defRPr sz="9067"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9pPr>
    </p:titleStyle>
    <p:bodyStyle>
      <a:lvl1pPr marL="643499" marR="0" indent="-643499" algn="l" defTabSz="778972" rtl="0" latinLnBrk="0">
        <a:lnSpc>
          <a:spcPct val="120000"/>
        </a:lnSpc>
        <a:spcBef>
          <a:spcPts val="4267"/>
        </a:spcBef>
        <a:spcAft>
          <a:spcPts val="0"/>
        </a:spcAft>
        <a:buClrTx/>
        <a:buSzPct val="50000"/>
        <a:buFontTx/>
        <a:buBlip>
          <a:blip r:embed="rId16"/>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1pPr>
      <a:lvl2pPr marL="1286998" marR="0" indent="-643499" algn="l" defTabSz="778972" rtl="0" latinLnBrk="0">
        <a:lnSpc>
          <a:spcPct val="120000"/>
        </a:lnSpc>
        <a:spcBef>
          <a:spcPts val="4267"/>
        </a:spcBef>
        <a:spcAft>
          <a:spcPts val="0"/>
        </a:spcAft>
        <a:buClrTx/>
        <a:buSzPct val="50000"/>
        <a:buFontTx/>
        <a:buBlip>
          <a:blip r:embed="rId16"/>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2pPr>
      <a:lvl3pPr marL="1930497" marR="0" indent="-643499" algn="l" defTabSz="778972" rtl="0" latinLnBrk="0">
        <a:lnSpc>
          <a:spcPct val="120000"/>
        </a:lnSpc>
        <a:spcBef>
          <a:spcPts val="4267"/>
        </a:spcBef>
        <a:spcAft>
          <a:spcPts val="0"/>
        </a:spcAft>
        <a:buClrTx/>
        <a:buSzPct val="50000"/>
        <a:buFontTx/>
        <a:buBlip>
          <a:blip r:embed="rId16"/>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3pPr>
      <a:lvl4pPr marL="2573995" marR="0" indent="-643499" algn="l" defTabSz="778972" rtl="0" latinLnBrk="0">
        <a:lnSpc>
          <a:spcPct val="120000"/>
        </a:lnSpc>
        <a:spcBef>
          <a:spcPts val="4267"/>
        </a:spcBef>
        <a:spcAft>
          <a:spcPts val="0"/>
        </a:spcAft>
        <a:buClrTx/>
        <a:buSzPct val="50000"/>
        <a:buFontTx/>
        <a:buBlip>
          <a:blip r:embed="rId16"/>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4pPr>
      <a:lvl5pPr marL="3217494" marR="0" indent="-643499" algn="l" defTabSz="778972" rtl="0" latinLnBrk="0">
        <a:lnSpc>
          <a:spcPct val="120000"/>
        </a:lnSpc>
        <a:spcBef>
          <a:spcPts val="4267"/>
        </a:spcBef>
        <a:spcAft>
          <a:spcPts val="0"/>
        </a:spcAft>
        <a:buClrTx/>
        <a:buSzPct val="50000"/>
        <a:buFontTx/>
        <a:buBlip>
          <a:blip r:embed="rId16"/>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5pPr>
      <a:lvl6pPr marL="3860993" marR="0" indent="-643499" algn="l" defTabSz="778972" rtl="0" latinLnBrk="0">
        <a:lnSpc>
          <a:spcPct val="120000"/>
        </a:lnSpc>
        <a:spcBef>
          <a:spcPts val="4267"/>
        </a:spcBef>
        <a:spcAft>
          <a:spcPts val="0"/>
        </a:spcAft>
        <a:buClrTx/>
        <a:buSzPct val="50000"/>
        <a:buFontTx/>
        <a:buBlip>
          <a:blip r:embed="rId16"/>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6pPr>
      <a:lvl7pPr marL="4504492" marR="0" indent="-643499" algn="l" defTabSz="778972" rtl="0" latinLnBrk="0">
        <a:lnSpc>
          <a:spcPct val="120000"/>
        </a:lnSpc>
        <a:spcBef>
          <a:spcPts val="4267"/>
        </a:spcBef>
        <a:spcAft>
          <a:spcPts val="0"/>
        </a:spcAft>
        <a:buClrTx/>
        <a:buSzPct val="50000"/>
        <a:buFontTx/>
        <a:buBlip>
          <a:blip r:embed="rId16"/>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7pPr>
      <a:lvl8pPr marL="5147991" marR="0" indent="-643499" algn="l" defTabSz="778972" rtl="0" latinLnBrk="0">
        <a:lnSpc>
          <a:spcPct val="120000"/>
        </a:lnSpc>
        <a:spcBef>
          <a:spcPts val="4267"/>
        </a:spcBef>
        <a:spcAft>
          <a:spcPts val="0"/>
        </a:spcAft>
        <a:buClrTx/>
        <a:buSzPct val="50000"/>
        <a:buFontTx/>
        <a:buBlip>
          <a:blip r:embed="rId16"/>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8pPr>
      <a:lvl9pPr marL="5791490" marR="0" indent="-643499" algn="l" defTabSz="778972" rtl="0" latinLnBrk="0">
        <a:lnSpc>
          <a:spcPct val="120000"/>
        </a:lnSpc>
        <a:spcBef>
          <a:spcPts val="4267"/>
        </a:spcBef>
        <a:spcAft>
          <a:spcPts val="0"/>
        </a:spcAft>
        <a:buClrTx/>
        <a:buSzPct val="50000"/>
        <a:buFontTx/>
        <a:buBlip>
          <a:blip r:embed="rId16"/>
        </a:buBlip>
        <a:tabLst/>
        <a:defRPr sz="56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9pPr>
    </p:bodyStyle>
    <p:otherStyle>
      <a:lvl1pPr marL="0" marR="0" indent="0"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1pPr>
      <a:lvl2pPr marL="0" marR="0" indent="304815"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2pPr>
      <a:lvl3pPr marL="0" marR="0" indent="609630"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3pPr>
      <a:lvl4pPr marL="0" marR="0" indent="914446"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4pPr>
      <a:lvl5pPr marL="0" marR="0" indent="1219261"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5pPr>
      <a:lvl6pPr marL="0" marR="0" indent="1524076"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6pPr>
      <a:lvl7pPr marL="0" marR="0" indent="1828891"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7pPr>
      <a:lvl8pPr marL="0" marR="0" indent="2133707"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8pPr>
      <a:lvl9pPr marL="0" marR="0" indent="2438522" algn="ctr" defTabSz="778972" rtl="0" latinLnBrk="0">
        <a:lnSpc>
          <a:spcPct val="100000"/>
        </a:lnSpc>
        <a:spcBef>
          <a:spcPts val="0"/>
        </a:spcBef>
        <a:spcAft>
          <a:spcPts val="0"/>
        </a:spcAft>
        <a:buClrTx/>
        <a:buSzTx/>
        <a:buFontTx/>
        <a:buNone/>
        <a:tabLst/>
        <a:defRPr sz="2667"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ctrTitle"/>
          </p:nvPr>
        </p:nvSpPr>
        <p:spPr>
          <a:prstGeom prst="rect">
            <a:avLst/>
          </a:prstGeom>
        </p:spPr>
        <p:txBody>
          <a:bodyPr>
            <a:normAutofit fontScale="90000"/>
          </a:bodyPr>
          <a:lstStyle/>
          <a:p>
            <a:r>
              <a:t>The Emergence of the Christian Church</a:t>
            </a:r>
          </a:p>
        </p:txBody>
      </p:sp>
      <p:sp>
        <p:nvSpPr>
          <p:cNvPr id="130" name="Shape 130"/>
          <p:cNvSpPr>
            <a:spLocks noGrp="1"/>
          </p:cNvSpPr>
          <p:nvPr>
            <p:ph type="subTitle" sz="quarter" idx="1"/>
          </p:nvPr>
        </p:nvSpPr>
        <p:spPr>
          <a:prstGeom prst="rect">
            <a:avLst/>
          </a:prstGeom>
        </p:spPr>
        <p:txBody>
          <a:bodyPr>
            <a:normAutofit fontScale="92500" lnSpcReduction="20000"/>
          </a:bodyPr>
          <a:lstStyle/>
          <a:p>
            <a:r>
              <a:t>History of Divisions </a:t>
            </a:r>
          </a:p>
          <a:p>
            <a:r>
              <a:t>of the churches of Christ in America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prstGeom prst="rect">
            <a:avLst/>
          </a:prstGeom>
        </p:spPr>
        <p:txBody>
          <a:bodyPr/>
          <a:lstStyle/>
          <a:p>
            <a:r>
              <a:t>The Christian Church</a:t>
            </a:r>
          </a:p>
        </p:txBody>
      </p:sp>
      <p:sp>
        <p:nvSpPr>
          <p:cNvPr id="194" name="Shape 194"/>
          <p:cNvSpPr>
            <a:spLocks noGrp="1"/>
          </p:cNvSpPr>
          <p:nvPr>
            <p:ph type="body" idx="1"/>
          </p:nvPr>
        </p:nvSpPr>
        <p:spPr>
          <a:xfrm>
            <a:off x="1060082" y="1843436"/>
            <a:ext cx="15220099" cy="8640674"/>
          </a:xfrm>
          <a:prstGeom prst="rect">
            <a:avLst/>
          </a:prstGeom>
        </p:spPr>
        <p:txBody>
          <a:bodyPr/>
          <a:lstStyle/>
          <a:p>
            <a:pPr>
              <a:buBlip>
                <a:blip r:embed="rId3"/>
              </a:buBlip>
              <a:defRPr i="0">
                <a:solidFill>
                  <a:srgbClr val="000000"/>
                </a:solidFill>
                <a:latin typeface="Geneva"/>
                <a:ea typeface="Geneva"/>
                <a:cs typeface="Geneva"/>
                <a:sym typeface="Geneva"/>
              </a:defRPr>
            </a:pPr>
            <a:r>
              <a:t>The Institution (1849)</a:t>
            </a:r>
          </a:p>
          <a:p>
            <a:pPr lvl="1">
              <a:buBlip>
                <a:blip r:embed="rId3"/>
              </a:buBlip>
              <a:defRPr i="0">
                <a:solidFill>
                  <a:srgbClr val="000000"/>
                </a:solidFill>
                <a:latin typeface="Geneva"/>
                <a:ea typeface="Geneva"/>
                <a:cs typeface="Geneva"/>
                <a:sym typeface="Geneva"/>
              </a:defRPr>
            </a:pPr>
            <a:r>
              <a:t>The American Christian Missionary Society</a:t>
            </a:r>
          </a:p>
          <a:p>
            <a:pPr lvl="1">
              <a:buBlip>
                <a:blip r:embed="rId3"/>
              </a:buBlip>
              <a:defRPr i="0">
                <a:solidFill>
                  <a:srgbClr val="000000"/>
                </a:solidFill>
                <a:latin typeface="Geneva"/>
                <a:ea typeface="Geneva"/>
                <a:cs typeface="Geneva"/>
                <a:sym typeface="Geneva"/>
              </a:defRPr>
            </a:pPr>
            <a:r>
              <a:t>Alexander Campbell became the first President and was accepting of it the last 17 years of his life.</a:t>
            </a:r>
          </a:p>
          <a:p>
            <a:pPr lvl="1">
              <a:buBlip>
                <a:blip r:embed="rId3"/>
              </a:buBlip>
              <a:defRPr i="0">
                <a:solidFill>
                  <a:srgbClr val="000000"/>
                </a:solidFill>
                <a:latin typeface="Geneva"/>
                <a:ea typeface="Geneva"/>
                <a:cs typeface="Geneva"/>
                <a:sym typeface="Geneva"/>
              </a:defRPr>
            </a:pPr>
            <a:r>
              <a:t>“Christian” colleges were also being built.</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prstGeom prst="rect">
            <a:avLst/>
          </a:prstGeom>
        </p:spPr>
        <p:txBody>
          <a:bodyPr/>
          <a:lstStyle/>
          <a:p>
            <a:r>
              <a:t>The Christian Church</a:t>
            </a:r>
          </a:p>
        </p:txBody>
      </p:sp>
      <p:sp>
        <p:nvSpPr>
          <p:cNvPr id="199" name="Shape 199"/>
          <p:cNvSpPr>
            <a:spLocks noGrp="1"/>
          </p:cNvSpPr>
          <p:nvPr>
            <p:ph type="body" idx="1"/>
          </p:nvPr>
        </p:nvSpPr>
        <p:spPr>
          <a:xfrm>
            <a:off x="1060081" y="2720898"/>
            <a:ext cx="15220099" cy="6333891"/>
          </a:xfrm>
          <a:prstGeom prst="rect">
            <a:avLst/>
          </a:prstGeom>
        </p:spPr>
        <p:txBody>
          <a:bodyPr>
            <a:normAutofit lnSpcReduction="10000"/>
          </a:bodyPr>
          <a:lstStyle/>
          <a:p>
            <a:pPr marL="424708" indent="-424708" defTabSz="592018">
              <a:spcBef>
                <a:spcPts val="2800"/>
              </a:spcBef>
              <a:defRPr sz="2736" i="0">
                <a:solidFill>
                  <a:srgbClr val="000000"/>
                </a:solidFill>
                <a:effectLst>
                  <a:outerShdw blurRad="19304" dist="9652" dir="5400000" rotWithShape="0">
                    <a:srgbClr val="FFFFFF"/>
                  </a:outerShdw>
                </a:effectLst>
                <a:latin typeface="Geneva"/>
                <a:ea typeface="Geneva"/>
                <a:cs typeface="Geneva"/>
                <a:sym typeface="Geneva"/>
              </a:defRPr>
            </a:pPr>
            <a:r>
              <a:rPr sz="3200" dirty="0"/>
              <a:t>The Instrument (1860s)</a:t>
            </a:r>
          </a:p>
          <a:p>
            <a:pPr marL="849417" lvl="1" indent="-424708" defTabSz="592018">
              <a:spcBef>
                <a:spcPts val="2800"/>
              </a:spcBef>
              <a:defRPr sz="2736" i="0">
                <a:solidFill>
                  <a:srgbClr val="000000"/>
                </a:solidFill>
                <a:effectLst>
                  <a:outerShdw blurRad="19304" dist="9652" dir="5400000" rotWithShape="0">
                    <a:srgbClr val="FFFFFF"/>
                  </a:outerShdw>
                </a:effectLst>
                <a:latin typeface="Geneva"/>
                <a:ea typeface="Geneva"/>
                <a:cs typeface="Geneva"/>
                <a:sym typeface="Geneva"/>
              </a:defRPr>
            </a:pPr>
            <a:r>
              <a:rPr sz="3200" dirty="0"/>
              <a:t>L.L. Pinkerton of Midway, KY brought in the melodeon because “singing had degenerated into a discordant bawling and screeching that would drive away not only worshipers but even the rats”</a:t>
            </a:r>
          </a:p>
          <a:p>
            <a:pPr marL="849417" lvl="1" indent="-424708" defTabSz="592018">
              <a:spcBef>
                <a:spcPts val="2800"/>
              </a:spcBef>
              <a:defRPr sz="2736" i="0">
                <a:solidFill>
                  <a:srgbClr val="000000"/>
                </a:solidFill>
                <a:effectLst>
                  <a:outerShdw blurRad="19304" dist="9652" dir="5400000" rotWithShape="0">
                    <a:srgbClr val="FFFFFF"/>
                  </a:outerShdw>
                </a:effectLst>
                <a:latin typeface="Geneva"/>
                <a:ea typeface="Geneva"/>
                <a:cs typeface="Geneva"/>
                <a:sym typeface="Geneva"/>
              </a:defRPr>
            </a:pPr>
            <a:r>
              <a:rPr sz="3200" dirty="0"/>
              <a:t>It was rapidly accepted in the North but slow in the South.  By 1880 it was common in the North.  But in Tennessee less than 5 churches had them by 1890.</a:t>
            </a:r>
          </a:p>
          <a:p>
            <a:pPr marL="424708" indent="-424708" defTabSz="592018">
              <a:spcBef>
                <a:spcPts val="2800"/>
              </a:spcBef>
              <a:defRPr sz="2736" i="0">
                <a:solidFill>
                  <a:srgbClr val="000000"/>
                </a:solidFill>
                <a:effectLst>
                  <a:outerShdw blurRad="19304" dist="9652" dir="5400000" rotWithShape="0">
                    <a:srgbClr val="FFFFFF"/>
                  </a:outerShdw>
                </a:effectLst>
                <a:latin typeface="Geneva"/>
                <a:ea typeface="Geneva"/>
                <a:cs typeface="Geneva"/>
                <a:sym typeface="Geneva"/>
              </a:defRPr>
            </a:pPr>
            <a:r>
              <a:rPr sz="3200" dirty="0"/>
              <a:t>To Sing - Matt. 26:30, Mk. 14:26, Ax. 16:25, Rom. 15:9, 1 Cor. 14:15, Eph. 5:19, Col. 3:16, Heb. 2:12, 13:15, James 5:13.  To Play - ??????????</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iterate>
                                    <p:tmAbs val="0"/>
                                  </p:iterate>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p:cTn id="7" dur="2500" fill="hold"/>
                                        <p:tgtEl>
                                          <p:spTgt spid="199">
                                            <p:txEl>
                                              <p:pRg st="0" end="0"/>
                                            </p:txEl>
                                          </p:spTgt>
                                        </p:tgtEl>
                                        <p:attrNameLst>
                                          <p:attrName>ppt_w</p:attrName>
                                        </p:attrNameLst>
                                      </p:cBhvr>
                                      <p:tavLst>
                                        <p:tav tm="0">
                                          <p:val>
                                            <p:strVal val="2/3*#ppt_w"/>
                                          </p:val>
                                        </p:tav>
                                        <p:tav tm="100000">
                                          <p:val>
                                            <p:strVal val="#ppt_w"/>
                                          </p:val>
                                        </p:tav>
                                      </p:tavLst>
                                    </p:anim>
                                    <p:anim calcmode="lin" valueType="num">
                                      <p:cBhvr>
                                        <p:cTn id="8" dur="2500" fill="hold"/>
                                        <p:tgtEl>
                                          <p:spTgt spid="19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iterate>
                                    <p:tmAbs val="0"/>
                                  </p:iterate>
                                  <p:childTnLst>
                                    <p:set>
                                      <p:cBhvr>
                                        <p:cTn id="12" dur="1" fill="hold">
                                          <p:stCondLst>
                                            <p:cond delay="0"/>
                                          </p:stCondLst>
                                        </p:cTn>
                                        <p:tgtEl>
                                          <p:spTgt spid="199">
                                            <p:txEl>
                                              <p:pRg st="1" end="1"/>
                                            </p:txEl>
                                          </p:spTgt>
                                        </p:tgtEl>
                                        <p:attrNameLst>
                                          <p:attrName>style.visibility</p:attrName>
                                        </p:attrNameLst>
                                      </p:cBhvr>
                                      <p:to>
                                        <p:strVal val="visible"/>
                                      </p:to>
                                    </p:set>
                                    <p:anim calcmode="lin" valueType="num">
                                      <p:cBhvr>
                                        <p:cTn id="13" dur="2500" fill="hold"/>
                                        <p:tgtEl>
                                          <p:spTgt spid="199">
                                            <p:txEl>
                                              <p:pRg st="1" end="1"/>
                                            </p:txEl>
                                          </p:spTgt>
                                        </p:tgtEl>
                                        <p:attrNameLst>
                                          <p:attrName>ppt_w</p:attrName>
                                        </p:attrNameLst>
                                      </p:cBhvr>
                                      <p:tavLst>
                                        <p:tav tm="0">
                                          <p:val>
                                            <p:strVal val="2/3*#ppt_w"/>
                                          </p:val>
                                        </p:tav>
                                        <p:tav tm="100000">
                                          <p:val>
                                            <p:strVal val="#ppt_w"/>
                                          </p:val>
                                        </p:tav>
                                      </p:tavLst>
                                    </p:anim>
                                    <p:anim calcmode="lin" valueType="num">
                                      <p:cBhvr>
                                        <p:cTn id="14" dur="2500" fill="hold"/>
                                        <p:tgtEl>
                                          <p:spTgt spid="199">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iterate>
                                    <p:tmAbs val="0"/>
                                  </p:iterate>
                                  <p:childTnLst>
                                    <p:set>
                                      <p:cBhvr>
                                        <p:cTn id="18" dur="1" fill="hold">
                                          <p:stCondLst>
                                            <p:cond delay="0"/>
                                          </p:stCondLst>
                                        </p:cTn>
                                        <p:tgtEl>
                                          <p:spTgt spid="199">
                                            <p:txEl>
                                              <p:pRg st="2" end="2"/>
                                            </p:txEl>
                                          </p:spTgt>
                                        </p:tgtEl>
                                        <p:attrNameLst>
                                          <p:attrName>style.visibility</p:attrName>
                                        </p:attrNameLst>
                                      </p:cBhvr>
                                      <p:to>
                                        <p:strVal val="visible"/>
                                      </p:to>
                                    </p:set>
                                    <p:anim calcmode="lin" valueType="num">
                                      <p:cBhvr>
                                        <p:cTn id="19" dur="2500" fill="hold"/>
                                        <p:tgtEl>
                                          <p:spTgt spid="199">
                                            <p:txEl>
                                              <p:pRg st="2" end="2"/>
                                            </p:txEl>
                                          </p:spTgt>
                                        </p:tgtEl>
                                        <p:attrNameLst>
                                          <p:attrName>ppt_w</p:attrName>
                                        </p:attrNameLst>
                                      </p:cBhvr>
                                      <p:tavLst>
                                        <p:tav tm="0">
                                          <p:val>
                                            <p:strVal val="2/3*#ppt_w"/>
                                          </p:val>
                                        </p:tav>
                                        <p:tav tm="100000">
                                          <p:val>
                                            <p:strVal val="#ppt_w"/>
                                          </p:val>
                                        </p:tav>
                                      </p:tavLst>
                                    </p:anim>
                                    <p:anim calcmode="lin" valueType="num">
                                      <p:cBhvr>
                                        <p:cTn id="20" dur="2500" fill="hold"/>
                                        <p:tgtEl>
                                          <p:spTgt spid="199">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iterate>
                                    <p:tmAbs val="0"/>
                                  </p:iterate>
                                  <p:childTnLst>
                                    <p:set>
                                      <p:cBhvr>
                                        <p:cTn id="24" dur="1" fill="hold">
                                          <p:stCondLst>
                                            <p:cond delay="0"/>
                                          </p:stCondLst>
                                        </p:cTn>
                                        <p:tgtEl>
                                          <p:spTgt spid="199">
                                            <p:txEl>
                                              <p:pRg st="3" end="3"/>
                                            </p:txEl>
                                          </p:spTgt>
                                        </p:tgtEl>
                                        <p:attrNameLst>
                                          <p:attrName>style.visibility</p:attrName>
                                        </p:attrNameLst>
                                      </p:cBhvr>
                                      <p:to>
                                        <p:strVal val="visible"/>
                                      </p:to>
                                    </p:set>
                                    <p:anim calcmode="lin" valueType="num">
                                      <p:cBhvr>
                                        <p:cTn id="25" dur="2500" fill="hold"/>
                                        <p:tgtEl>
                                          <p:spTgt spid="199">
                                            <p:txEl>
                                              <p:pRg st="3" end="3"/>
                                            </p:txEl>
                                          </p:spTgt>
                                        </p:tgtEl>
                                        <p:attrNameLst>
                                          <p:attrName>ppt_w</p:attrName>
                                        </p:attrNameLst>
                                      </p:cBhvr>
                                      <p:tavLst>
                                        <p:tav tm="0">
                                          <p:val>
                                            <p:strVal val="2/3*#ppt_w"/>
                                          </p:val>
                                        </p:tav>
                                        <p:tav tm="100000">
                                          <p:val>
                                            <p:strVal val="#ppt_w"/>
                                          </p:val>
                                        </p:tav>
                                      </p:tavLst>
                                    </p:anim>
                                    <p:anim calcmode="lin" valueType="num">
                                      <p:cBhvr>
                                        <p:cTn id="26" dur="2500" fill="hold"/>
                                        <p:tgtEl>
                                          <p:spTgt spid="199">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uiExpand="1" build="p" bldLvl="5"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p>
            <a:r>
              <a:t>The Christian Church</a:t>
            </a:r>
          </a:p>
        </p:txBody>
      </p:sp>
      <p:sp>
        <p:nvSpPr>
          <p:cNvPr id="204" name="Shape 204"/>
          <p:cNvSpPr>
            <a:spLocks noGrp="1"/>
          </p:cNvSpPr>
          <p:nvPr>
            <p:ph type="body" idx="1"/>
          </p:nvPr>
        </p:nvSpPr>
        <p:spPr>
          <a:xfrm>
            <a:off x="1060082" y="2906751"/>
            <a:ext cx="15220099" cy="5768898"/>
          </a:xfrm>
          <a:prstGeom prst="rect">
            <a:avLst/>
          </a:prstGeom>
        </p:spPr>
        <p:txBody>
          <a:bodyPr>
            <a:normAutofit fontScale="92500" lnSpcReduction="10000"/>
          </a:bodyPr>
          <a:lstStyle/>
          <a:p>
            <a:pPr>
              <a:buBlip>
                <a:blip r:embed="rId3"/>
              </a:buBlip>
              <a:defRPr i="0">
                <a:solidFill>
                  <a:srgbClr val="000000"/>
                </a:solidFill>
                <a:latin typeface="Geneva"/>
                <a:ea typeface="Geneva"/>
                <a:cs typeface="Geneva"/>
                <a:sym typeface="Geneva"/>
              </a:defRPr>
            </a:pPr>
            <a:r>
              <a:rPr dirty="0"/>
              <a:t>2 Tim. 3:13 - One error must lead to two…</a:t>
            </a:r>
          </a:p>
          <a:p>
            <a:pPr>
              <a:buBlip>
                <a:blip r:embed="rId3"/>
              </a:buBlip>
              <a:defRPr i="0">
                <a:solidFill>
                  <a:srgbClr val="000000"/>
                </a:solidFill>
                <a:latin typeface="Geneva"/>
                <a:ea typeface="Geneva"/>
                <a:cs typeface="Geneva"/>
                <a:sym typeface="Geneva"/>
              </a:defRPr>
            </a:pPr>
            <a:r>
              <a:rPr dirty="0"/>
              <a:t>“The day on which a church sets up an organ in its house, is the day on which it reaches the first station on the road to apostasy.  From this it will soon proceed to other innovations; and the work of innovating once fairly commenced, no stop can be put to it till ruin ensues.” (Moses E. Lard, Lard’s Quarterly, Vol. 1, Pg. 332, 1864)</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p>
            <a:r>
              <a:t>The Christian Church</a:t>
            </a:r>
          </a:p>
        </p:txBody>
      </p:sp>
      <p:sp>
        <p:nvSpPr>
          <p:cNvPr id="209" name="Shape 209"/>
          <p:cNvSpPr>
            <a:spLocks noGrp="1"/>
          </p:cNvSpPr>
          <p:nvPr>
            <p:ph type="body" idx="1"/>
          </p:nvPr>
        </p:nvSpPr>
        <p:spPr>
          <a:xfrm>
            <a:off x="1060081" y="2780371"/>
            <a:ext cx="15220099" cy="6200078"/>
          </a:xfrm>
          <a:prstGeom prst="rect">
            <a:avLst/>
          </a:prstGeom>
        </p:spPr>
        <p:txBody>
          <a:bodyPr>
            <a:normAutofit/>
          </a:bodyPr>
          <a:lstStyle/>
          <a:p>
            <a:pPr marL="525298" indent="-525298" defTabSz="732234">
              <a:spcBef>
                <a:spcPts val="3467"/>
              </a:spcBef>
              <a:defRPr sz="3384" i="0">
                <a:solidFill>
                  <a:srgbClr val="000000"/>
                </a:solidFill>
                <a:effectLst>
                  <a:outerShdw blurRad="23876" dist="11938" dir="5400000" rotWithShape="0">
                    <a:srgbClr val="FFFFFF"/>
                  </a:outerShdw>
                </a:effectLst>
                <a:latin typeface="Geneva"/>
                <a:ea typeface="Geneva"/>
                <a:cs typeface="Geneva"/>
                <a:sym typeface="Geneva"/>
              </a:defRPr>
            </a:pPr>
            <a:r>
              <a:rPr sz="4000" dirty="0"/>
              <a:t>Today many are even father away…</a:t>
            </a:r>
          </a:p>
          <a:p>
            <a:pPr marL="525298" indent="-525298" defTabSz="732234">
              <a:spcBef>
                <a:spcPts val="3467"/>
              </a:spcBef>
              <a:defRPr sz="3384" i="0">
                <a:solidFill>
                  <a:srgbClr val="000000"/>
                </a:solidFill>
                <a:effectLst>
                  <a:outerShdw blurRad="23876" dist="11938" dir="5400000" rotWithShape="0">
                    <a:srgbClr val="FFFFFF"/>
                  </a:outerShdw>
                </a:effectLst>
                <a:latin typeface="Geneva"/>
                <a:ea typeface="Geneva"/>
                <a:cs typeface="Geneva"/>
                <a:sym typeface="Geneva"/>
              </a:defRPr>
            </a:pPr>
            <a:r>
              <a:rPr sz="4000" dirty="0"/>
              <a:t>Among some you will find, "observance of the Lord's supper on Thursday, women preachers, women elders, selling merchandise and dinners to raise money for the church, pageants, and other programs for entertainment, dedication of babies, and receiving the pious </a:t>
            </a:r>
            <a:r>
              <a:rPr sz="4000" dirty="0" err="1"/>
              <a:t>unimmersed</a:t>
            </a:r>
            <a:r>
              <a:rPr sz="4000" dirty="0"/>
              <a:t> into the fellowship of the church..." (John D. Cox, Church History, pg. 89)</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p>
            <a:r>
              <a:t>The Christian Church</a:t>
            </a:r>
          </a:p>
        </p:txBody>
      </p:sp>
      <p:sp>
        <p:nvSpPr>
          <p:cNvPr id="214" name="Shape 214"/>
          <p:cNvSpPr>
            <a:spLocks noGrp="1"/>
          </p:cNvSpPr>
          <p:nvPr>
            <p:ph type="body" idx="1"/>
          </p:nvPr>
        </p:nvSpPr>
        <p:spPr>
          <a:xfrm>
            <a:off x="1060081" y="2854712"/>
            <a:ext cx="15220099" cy="6096000"/>
          </a:xfrm>
          <a:prstGeom prst="rect">
            <a:avLst/>
          </a:prstGeom>
        </p:spPr>
        <p:txBody>
          <a:bodyPr>
            <a:normAutofit lnSpcReduction="10000"/>
          </a:bodyPr>
          <a:lstStyle/>
          <a:p>
            <a:pPr marL="497356" indent="-497356" defTabSz="693284">
              <a:spcBef>
                <a:spcPts val="3200"/>
              </a:spcBef>
              <a:defRPr sz="3204" i="0">
                <a:solidFill>
                  <a:srgbClr val="000000"/>
                </a:solidFill>
                <a:effectLst>
                  <a:outerShdw blurRad="22606" dist="11303" dir="5400000" rotWithShape="0">
                    <a:srgbClr val="FFFFFF"/>
                  </a:outerShdw>
                </a:effectLst>
                <a:latin typeface="Geneva"/>
                <a:ea typeface="Geneva"/>
                <a:cs typeface="Geneva"/>
                <a:sym typeface="Geneva"/>
              </a:defRPr>
            </a:pPr>
            <a:r>
              <a:rPr sz="4000" dirty="0"/>
              <a:t>Today many are even father away…</a:t>
            </a:r>
          </a:p>
          <a:p>
            <a:pPr marL="497356" indent="-497356" defTabSz="693284">
              <a:spcBef>
                <a:spcPts val="3200"/>
              </a:spcBef>
              <a:defRPr sz="3204" i="0">
                <a:solidFill>
                  <a:srgbClr val="000000"/>
                </a:solidFill>
                <a:effectLst>
                  <a:outerShdw blurRad="22606" dist="11303" dir="5400000" rotWithShape="0">
                    <a:srgbClr val="FFFFFF"/>
                  </a:outerShdw>
                </a:effectLst>
                <a:latin typeface="Geneva"/>
                <a:ea typeface="Geneva"/>
                <a:cs typeface="Geneva"/>
                <a:sym typeface="Geneva"/>
              </a:defRPr>
            </a:pPr>
            <a:r>
              <a:rPr sz="4000" dirty="0"/>
              <a:t>We note such recent matters as baby-blessing, candle-lighting, clerical vestments, local church organization along the lines of civil government, proposed mergers with denominations, and such like. Members of the church of Christ are highly misinformed when they think, “the instrument of music is the only difference.”  (David </a:t>
            </a:r>
            <a:r>
              <a:rPr sz="4000" dirty="0" err="1"/>
              <a:t>Lawerence</a:t>
            </a:r>
            <a:r>
              <a:rPr sz="4000" dirty="0"/>
              <a:t> - former member of Christian Church, Truth Magazine, </a:t>
            </a:r>
            <a:r>
              <a:rPr sz="4000" u="sng" dirty="0"/>
              <a:t>1965</a:t>
            </a:r>
            <a:r>
              <a:rPr sz="4000" dirty="0"/>
              <a:t>)</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p>
            <a:r>
              <a:t>The Christian Church</a:t>
            </a:r>
          </a:p>
        </p:txBody>
      </p:sp>
      <p:sp>
        <p:nvSpPr>
          <p:cNvPr id="217" name="Shape 217"/>
          <p:cNvSpPr>
            <a:spLocks noGrp="1"/>
          </p:cNvSpPr>
          <p:nvPr>
            <p:ph type="body" idx="1"/>
          </p:nvPr>
        </p:nvSpPr>
        <p:spPr>
          <a:xfrm>
            <a:off x="1060082" y="2802673"/>
            <a:ext cx="15220099" cy="6103434"/>
          </a:xfrm>
          <a:prstGeom prst="rect">
            <a:avLst/>
          </a:prstGeom>
        </p:spPr>
        <p:txBody>
          <a:bodyPr/>
          <a:lstStyle/>
          <a:p>
            <a:pPr marL="519710" indent="-519710" defTabSz="724443">
              <a:spcBef>
                <a:spcPts val="3467"/>
              </a:spcBef>
              <a:defRPr sz="3348" i="0">
                <a:solidFill>
                  <a:srgbClr val="000000"/>
                </a:solidFill>
                <a:effectLst>
                  <a:outerShdw blurRad="23622" dist="11811" dir="5400000" rotWithShape="0">
                    <a:srgbClr val="FFFFFF"/>
                  </a:outerShdw>
                </a:effectLst>
                <a:latin typeface="Geneva"/>
                <a:ea typeface="Geneva"/>
                <a:cs typeface="Geneva"/>
                <a:sym typeface="Geneva"/>
              </a:defRPr>
            </a:pPr>
            <a:r>
              <a:rPr dirty="0"/>
              <a:t>Today many are even father away…</a:t>
            </a:r>
          </a:p>
          <a:p>
            <a:pPr marL="519710" indent="-519710" defTabSz="724443">
              <a:spcBef>
                <a:spcPts val="3467"/>
              </a:spcBef>
              <a:defRPr sz="3348" i="0">
                <a:solidFill>
                  <a:srgbClr val="000000"/>
                </a:solidFill>
                <a:effectLst>
                  <a:outerShdw blurRad="23622" dist="11811" dir="5400000" rotWithShape="0">
                    <a:srgbClr val="FFFFFF"/>
                  </a:outerShdw>
                </a:effectLst>
                <a:latin typeface="Geneva"/>
                <a:ea typeface="Geneva"/>
                <a:cs typeface="Geneva"/>
                <a:sym typeface="Geneva"/>
              </a:defRPr>
            </a:pPr>
            <a:r>
              <a:rPr dirty="0"/>
              <a:t>“From Piano to a Gay Pulpit in Only 100 Years” by Randy </a:t>
            </a:r>
            <a:r>
              <a:rPr dirty="0" err="1"/>
              <a:t>Blackaby</a:t>
            </a:r>
            <a:r>
              <a:rPr dirty="0"/>
              <a:t> May, 1992</a:t>
            </a:r>
          </a:p>
          <a:p>
            <a:pPr marL="1039420" lvl="1" indent="-519710" defTabSz="724443">
              <a:spcBef>
                <a:spcPts val="3467"/>
              </a:spcBef>
              <a:defRPr sz="3348" i="0">
                <a:solidFill>
                  <a:srgbClr val="000000"/>
                </a:solidFill>
                <a:effectLst>
                  <a:outerShdw blurRad="23622" dist="11811" dir="5400000" rotWithShape="0">
                    <a:srgbClr val="FFFFFF"/>
                  </a:outerShdw>
                </a:effectLst>
                <a:latin typeface="Geneva"/>
                <a:ea typeface="Geneva"/>
                <a:cs typeface="Geneva"/>
                <a:sym typeface="Geneva"/>
              </a:defRPr>
            </a:pPr>
            <a:r>
              <a:rPr dirty="0"/>
              <a:t>“Rather than being haughty about tragedy striking the Disciples of Christ/Christian Church, we should examine our own practice and bases of authority…some “churches of Christ” are already well along the path the Disciples of Christ have walked.”</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prstGeom prst="rect">
            <a:avLst/>
          </a:prstGeom>
        </p:spPr>
        <p:txBody>
          <a:bodyPr/>
          <a:lstStyle/>
          <a:p>
            <a:r>
              <a:t>The Christian Church</a:t>
            </a:r>
          </a:p>
        </p:txBody>
      </p:sp>
      <p:sp>
        <p:nvSpPr>
          <p:cNvPr id="222" name="Shape 222"/>
          <p:cNvSpPr>
            <a:spLocks noGrp="1"/>
          </p:cNvSpPr>
          <p:nvPr>
            <p:ph type="body" idx="1"/>
          </p:nvPr>
        </p:nvSpPr>
        <p:spPr>
          <a:xfrm>
            <a:off x="926268" y="2735766"/>
            <a:ext cx="15220099" cy="6228920"/>
          </a:xfrm>
          <a:prstGeom prst="rect">
            <a:avLst/>
          </a:prstGeom>
        </p:spPr>
        <p:txBody>
          <a:bodyPr>
            <a:noAutofit/>
          </a:bodyPr>
          <a:lstStyle/>
          <a:p>
            <a:pPr marL="469414" indent="-469414" defTabSz="654335">
              <a:spcBef>
                <a:spcPts val="3067"/>
              </a:spcBef>
              <a:defRPr sz="3024" i="0">
                <a:solidFill>
                  <a:srgbClr val="000000"/>
                </a:solidFill>
                <a:effectLst>
                  <a:outerShdw blurRad="21336" dist="10668" dir="5400000" rotWithShape="0">
                    <a:srgbClr val="FFFFFF"/>
                  </a:outerShdw>
                </a:effectLst>
                <a:latin typeface="Geneva"/>
                <a:ea typeface="Geneva"/>
                <a:cs typeface="Geneva"/>
                <a:sym typeface="Geneva"/>
              </a:defRPr>
            </a:pPr>
            <a:r>
              <a:rPr sz="3200" dirty="0"/>
              <a:t>Division finalized in 1906</a:t>
            </a:r>
          </a:p>
          <a:p>
            <a:pPr marL="469414" indent="-469414" defTabSz="654335">
              <a:spcBef>
                <a:spcPts val="3067"/>
              </a:spcBef>
              <a:defRPr sz="3024" i="0">
                <a:solidFill>
                  <a:srgbClr val="000000"/>
                </a:solidFill>
                <a:effectLst>
                  <a:outerShdw blurRad="21336" dist="10668" dir="5400000" rotWithShape="0">
                    <a:srgbClr val="FFFFFF"/>
                  </a:outerShdw>
                </a:effectLst>
                <a:latin typeface="Geneva"/>
                <a:ea typeface="Geneva"/>
                <a:cs typeface="Geneva"/>
                <a:sym typeface="Geneva"/>
              </a:defRPr>
            </a:pPr>
            <a:r>
              <a:rPr sz="3200" dirty="0"/>
              <a:t>The Forgotten Plea - The very plea that brought them together they tore it asunder.  </a:t>
            </a:r>
          </a:p>
          <a:p>
            <a:pPr marL="938830" lvl="1" indent="-469414" defTabSz="654335">
              <a:spcBef>
                <a:spcPts val="3067"/>
              </a:spcBef>
              <a:defRPr sz="3024" i="0">
                <a:solidFill>
                  <a:srgbClr val="000000"/>
                </a:solidFill>
                <a:effectLst>
                  <a:outerShdw blurRad="21336" dist="10668" dir="5400000" rotWithShape="0">
                    <a:srgbClr val="FFFFFF"/>
                  </a:outerShdw>
                </a:effectLst>
                <a:latin typeface="Geneva"/>
                <a:ea typeface="Geneva"/>
                <a:cs typeface="Geneva"/>
                <a:sym typeface="Geneva"/>
              </a:defRPr>
            </a:pPr>
            <a:r>
              <a:rPr sz="3200" dirty="0"/>
              <a:t>Paul said,  “if I build again </a:t>
            </a:r>
            <a:r>
              <a:rPr sz="3200" u="sng" dirty="0"/>
              <a:t>those thing</a:t>
            </a:r>
            <a:r>
              <a:rPr sz="3200" dirty="0"/>
              <a:t>s which I destroyed, I make myself a transgressor.” (Gal. 2:18)</a:t>
            </a:r>
          </a:p>
          <a:p>
            <a:pPr marL="469414" indent="-469414" defTabSz="654335">
              <a:spcBef>
                <a:spcPts val="3067"/>
              </a:spcBef>
              <a:defRPr sz="3024" i="0">
                <a:solidFill>
                  <a:srgbClr val="000000"/>
                </a:solidFill>
                <a:effectLst>
                  <a:outerShdw blurRad="21336" dist="10668" dir="5400000" rotWithShape="0">
                    <a:srgbClr val="FFFFFF"/>
                  </a:outerShdw>
                </a:effectLst>
                <a:latin typeface="Geneva"/>
                <a:ea typeface="Geneva"/>
                <a:cs typeface="Geneva"/>
                <a:sym typeface="Geneva"/>
              </a:defRPr>
            </a:pPr>
            <a:r>
              <a:rPr sz="3200" u="sng" dirty="0"/>
              <a:t>These brethren adopted a name that described them well.</a:t>
            </a:r>
            <a:r>
              <a:rPr sz="3200" dirty="0"/>
              <a:t>  </a:t>
            </a:r>
          </a:p>
          <a:p>
            <a:pPr marL="469414" indent="-469414" defTabSz="654335">
              <a:spcBef>
                <a:spcPts val="3067"/>
              </a:spcBef>
              <a:defRPr sz="3024" i="0">
                <a:solidFill>
                  <a:srgbClr val="000000"/>
                </a:solidFill>
                <a:effectLst>
                  <a:outerShdw blurRad="21336" dist="10668" dir="5400000" rotWithShape="0">
                    <a:srgbClr val="FFFFFF"/>
                  </a:outerShdw>
                </a:effectLst>
                <a:latin typeface="Geneva"/>
                <a:ea typeface="Geneva"/>
                <a:cs typeface="Geneva"/>
                <a:sym typeface="Geneva"/>
              </a:defRPr>
            </a:pPr>
            <a:r>
              <a:rPr sz="3200" dirty="0"/>
              <a:t>The church Jesus built belonged to Himself. But the church they built belonged to them. (Matt. 16:18, Heb. 8:2, Eph. 1:22-23)</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iterate>
                                    <p:tmAbs val="0"/>
                                  </p:iterate>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p:cTn id="7" dur="2500" fill="hold"/>
                                        <p:tgtEl>
                                          <p:spTgt spid="222">
                                            <p:txEl>
                                              <p:pRg st="0" end="0"/>
                                            </p:txEl>
                                          </p:spTgt>
                                        </p:tgtEl>
                                        <p:attrNameLst>
                                          <p:attrName>ppt_w</p:attrName>
                                        </p:attrNameLst>
                                      </p:cBhvr>
                                      <p:tavLst>
                                        <p:tav tm="0">
                                          <p:val>
                                            <p:strVal val="2/3*#ppt_w"/>
                                          </p:val>
                                        </p:tav>
                                        <p:tav tm="100000">
                                          <p:val>
                                            <p:strVal val="#ppt_w"/>
                                          </p:val>
                                        </p:tav>
                                      </p:tavLst>
                                    </p:anim>
                                    <p:anim calcmode="lin" valueType="num">
                                      <p:cBhvr>
                                        <p:cTn id="8" dur="2500" fill="hold"/>
                                        <p:tgtEl>
                                          <p:spTgt spid="22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iterate>
                                    <p:tmAbs val="0"/>
                                  </p:iterate>
                                  <p:childTnLst>
                                    <p:set>
                                      <p:cBhvr>
                                        <p:cTn id="12" dur="1" fill="hold">
                                          <p:stCondLst>
                                            <p:cond delay="0"/>
                                          </p:stCondLst>
                                        </p:cTn>
                                        <p:tgtEl>
                                          <p:spTgt spid="222">
                                            <p:txEl>
                                              <p:pRg st="1" end="1"/>
                                            </p:txEl>
                                          </p:spTgt>
                                        </p:tgtEl>
                                        <p:attrNameLst>
                                          <p:attrName>style.visibility</p:attrName>
                                        </p:attrNameLst>
                                      </p:cBhvr>
                                      <p:to>
                                        <p:strVal val="visible"/>
                                      </p:to>
                                    </p:set>
                                    <p:anim calcmode="lin" valueType="num">
                                      <p:cBhvr>
                                        <p:cTn id="13" dur="2500" fill="hold"/>
                                        <p:tgtEl>
                                          <p:spTgt spid="222">
                                            <p:txEl>
                                              <p:pRg st="1" end="1"/>
                                            </p:txEl>
                                          </p:spTgt>
                                        </p:tgtEl>
                                        <p:attrNameLst>
                                          <p:attrName>ppt_w</p:attrName>
                                        </p:attrNameLst>
                                      </p:cBhvr>
                                      <p:tavLst>
                                        <p:tav tm="0">
                                          <p:val>
                                            <p:strVal val="2/3*#ppt_w"/>
                                          </p:val>
                                        </p:tav>
                                        <p:tav tm="100000">
                                          <p:val>
                                            <p:strVal val="#ppt_w"/>
                                          </p:val>
                                        </p:tav>
                                      </p:tavLst>
                                    </p:anim>
                                    <p:anim calcmode="lin" valueType="num">
                                      <p:cBhvr>
                                        <p:cTn id="14" dur="2500" fill="hold"/>
                                        <p:tgtEl>
                                          <p:spTgt spid="22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iterate>
                                    <p:tmAbs val="0"/>
                                  </p:iterate>
                                  <p:childTnLst>
                                    <p:set>
                                      <p:cBhvr>
                                        <p:cTn id="18" dur="1" fill="hold">
                                          <p:stCondLst>
                                            <p:cond delay="0"/>
                                          </p:stCondLst>
                                        </p:cTn>
                                        <p:tgtEl>
                                          <p:spTgt spid="222">
                                            <p:txEl>
                                              <p:pRg st="2" end="2"/>
                                            </p:txEl>
                                          </p:spTgt>
                                        </p:tgtEl>
                                        <p:attrNameLst>
                                          <p:attrName>style.visibility</p:attrName>
                                        </p:attrNameLst>
                                      </p:cBhvr>
                                      <p:to>
                                        <p:strVal val="visible"/>
                                      </p:to>
                                    </p:set>
                                    <p:anim calcmode="lin" valueType="num">
                                      <p:cBhvr>
                                        <p:cTn id="19" dur="2500" fill="hold"/>
                                        <p:tgtEl>
                                          <p:spTgt spid="222">
                                            <p:txEl>
                                              <p:pRg st="2" end="2"/>
                                            </p:txEl>
                                          </p:spTgt>
                                        </p:tgtEl>
                                        <p:attrNameLst>
                                          <p:attrName>ppt_w</p:attrName>
                                        </p:attrNameLst>
                                      </p:cBhvr>
                                      <p:tavLst>
                                        <p:tav tm="0">
                                          <p:val>
                                            <p:strVal val="2/3*#ppt_w"/>
                                          </p:val>
                                        </p:tav>
                                        <p:tav tm="100000">
                                          <p:val>
                                            <p:strVal val="#ppt_w"/>
                                          </p:val>
                                        </p:tav>
                                      </p:tavLst>
                                    </p:anim>
                                    <p:anim calcmode="lin" valueType="num">
                                      <p:cBhvr>
                                        <p:cTn id="20" dur="2500" fill="hold"/>
                                        <p:tgtEl>
                                          <p:spTgt spid="22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iterate>
                                    <p:tmAbs val="0"/>
                                  </p:iterate>
                                  <p:childTnLst>
                                    <p:set>
                                      <p:cBhvr>
                                        <p:cTn id="24" dur="1" fill="hold">
                                          <p:stCondLst>
                                            <p:cond delay="0"/>
                                          </p:stCondLst>
                                        </p:cTn>
                                        <p:tgtEl>
                                          <p:spTgt spid="222">
                                            <p:txEl>
                                              <p:pRg st="3" end="3"/>
                                            </p:txEl>
                                          </p:spTgt>
                                        </p:tgtEl>
                                        <p:attrNameLst>
                                          <p:attrName>style.visibility</p:attrName>
                                        </p:attrNameLst>
                                      </p:cBhvr>
                                      <p:to>
                                        <p:strVal val="visible"/>
                                      </p:to>
                                    </p:set>
                                    <p:anim calcmode="lin" valueType="num">
                                      <p:cBhvr>
                                        <p:cTn id="25" dur="2500" fill="hold"/>
                                        <p:tgtEl>
                                          <p:spTgt spid="222">
                                            <p:txEl>
                                              <p:pRg st="3" end="3"/>
                                            </p:txEl>
                                          </p:spTgt>
                                        </p:tgtEl>
                                        <p:attrNameLst>
                                          <p:attrName>ppt_w</p:attrName>
                                        </p:attrNameLst>
                                      </p:cBhvr>
                                      <p:tavLst>
                                        <p:tav tm="0">
                                          <p:val>
                                            <p:strVal val="2/3*#ppt_w"/>
                                          </p:val>
                                        </p:tav>
                                        <p:tav tm="100000">
                                          <p:val>
                                            <p:strVal val="#ppt_w"/>
                                          </p:val>
                                        </p:tav>
                                      </p:tavLst>
                                    </p:anim>
                                    <p:anim calcmode="lin" valueType="num">
                                      <p:cBhvr>
                                        <p:cTn id="26" dur="2500" fill="hold"/>
                                        <p:tgtEl>
                                          <p:spTgt spid="222">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iterate>
                                    <p:tmAbs val="0"/>
                                  </p:iterate>
                                  <p:childTnLst>
                                    <p:set>
                                      <p:cBhvr>
                                        <p:cTn id="30" dur="1" fill="hold">
                                          <p:stCondLst>
                                            <p:cond delay="0"/>
                                          </p:stCondLst>
                                        </p:cTn>
                                        <p:tgtEl>
                                          <p:spTgt spid="222">
                                            <p:txEl>
                                              <p:pRg st="4" end="4"/>
                                            </p:txEl>
                                          </p:spTgt>
                                        </p:tgtEl>
                                        <p:attrNameLst>
                                          <p:attrName>style.visibility</p:attrName>
                                        </p:attrNameLst>
                                      </p:cBhvr>
                                      <p:to>
                                        <p:strVal val="visible"/>
                                      </p:to>
                                    </p:set>
                                    <p:anim calcmode="lin" valueType="num">
                                      <p:cBhvr>
                                        <p:cTn id="31" dur="2500" fill="hold"/>
                                        <p:tgtEl>
                                          <p:spTgt spid="222">
                                            <p:txEl>
                                              <p:pRg st="4" end="4"/>
                                            </p:txEl>
                                          </p:spTgt>
                                        </p:tgtEl>
                                        <p:attrNameLst>
                                          <p:attrName>ppt_w</p:attrName>
                                        </p:attrNameLst>
                                      </p:cBhvr>
                                      <p:tavLst>
                                        <p:tav tm="0">
                                          <p:val>
                                            <p:strVal val="2/3*#ppt_w"/>
                                          </p:val>
                                        </p:tav>
                                        <p:tav tm="100000">
                                          <p:val>
                                            <p:strVal val="#ppt_w"/>
                                          </p:val>
                                        </p:tav>
                                      </p:tavLst>
                                    </p:anim>
                                    <p:anim calcmode="lin" valueType="num">
                                      <p:cBhvr>
                                        <p:cTn id="32" dur="2500" fill="hold"/>
                                        <p:tgtEl>
                                          <p:spTgt spid="222">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uiExpand="1" build="p" bldLvl="5"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lvl1pPr defTabSz="519937">
              <a:defRPr sz="6052">
                <a:effectLst>
                  <a:outerShdw blurRad="11303" dist="11303" dir="16200000" rotWithShape="0">
                    <a:srgbClr val="000000">
                      <a:alpha val="50000"/>
                    </a:srgbClr>
                  </a:outerShdw>
                </a:effectLst>
              </a:defRPr>
            </a:lvl1pPr>
          </a:lstStyle>
          <a:p>
            <a:r>
              <a:t>Restoration History in America</a:t>
            </a:r>
          </a:p>
        </p:txBody>
      </p:sp>
      <p:sp>
        <p:nvSpPr>
          <p:cNvPr id="135" name="Shape 135"/>
          <p:cNvSpPr>
            <a:spLocks noGrp="1"/>
          </p:cNvSpPr>
          <p:nvPr>
            <p:ph type="body" idx="1"/>
          </p:nvPr>
        </p:nvSpPr>
        <p:spPr>
          <a:xfrm>
            <a:off x="1063936" y="2353656"/>
            <a:ext cx="15212390" cy="7975566"/>
          </a:xfrm>
          <a:prstGeom prst="rect">
            <a:avLst/>
          </a:prstGeom>
        </p:spPr>
        <p:txBody>
          <a:bodyPr/>
          <a:lstStyle/>
          <a:p>
            <a:pPr marL="463826" indent="-463826" defTabSz="646547">
              <a:spcBef>
                <a:spcPts val="3067"/>
              </a:spcBef>
              <a:defRPr sz="2988" i="0">
                <a:solidFill>
                  <a:srgbClr val="000000"/>
                </a:solidFill>
                <a:effectLst>
                  <a:outerShdw blurRad="21082" dist="10541" dir="5400000" rotWithShape="0">
                    <a:srgbClr val="FFFFFF"/>
                  </a:outerShdw>
                </a:effectLst>
                <a:latin typeface="Geneva"/>
                <a:ea typeface="Geneva"/>
                <a:cs typeface="Geneva"/>
                <a:sym typeface="Geneva"/>
              </a:defRPr>
            </a:pPr>
            <a:r>
              <a:t>A Plea for Unity that Brought Division</a:t>
            </a:r>
          </a:p>
          <a:p>
            <a:pPr marL="927653" lvl="1" indent="-463826" defTabSz="646547">
              <a:spcBef>
                <a:spcPts val="3067"/>
              </a:spcBef>
              <a:defRPr sz="2988" i="0">
                <a:solidFill>
                  <a:srgbClr val="000000"/>
                </a:solidFill>
                <a:effectLst>
                  <a:outerShdw blurRad="21082" dist="10541" dir="5400000" rotWithShape="0">
                    <a:srgbClr val="FFFFFF"/>
                  </a:outerShdw>
                </a:effectLst>
                <a:latin typeface="Geneva"/>
                <a:ea typeface="Geneva"/>
                <a:cs typeface="Geneva"/>
                <a:sym typeface="Geneva"/>
              </a:defRPr>
            </a:pPr>
            <a:r>
              <a:t>1 Cor. 1:10 vs. 1 Cor. 11:19 (desire vs. reality)</a:t>
            </a:r>
          </a:p>
          <a:p>
            <a:pPr marL="927653" lvl="1" indent="-463826" defTabSz="646547">
              <a:spcBef>
                <a:spcPts val="3067"/>
              </a:spcBef>
              <a:defRPr sz="2988" i="0">
                <a:solidFill>
                  <a:srgbClr val="000000"/>
                </a:solidFill>
                <a:effectLst>
                  <a:outerShdw blurRad="21082" dist="10541" dir="5400000" rotWithShape="0">
                    <a:srgbClr val="FFFFFF"/>
                  </a:outerShdw>
                </a:effectLst>
                <a:latin typeface="Geneva"/>
                <a:ea typeface="Geneva"/>
                <a:cs typeface="Geneva"/>
                <a:sym typeface="Geneva"/>
              </a:defRPr>
            </a:pPr>
            <a:r>
              <a:t>God desires unity of believers (Jn. 17) but realizes the reality of division (1 Cor. 11:19, Jn. 6:66)</a:t>
            </a:r>
          </a:p>
          <a:p>
            <a:pPr marL="927653" lvl="1" indent="-463826" defTabSz="646547">
              <a:spcBef>
                <a:spcPts val="3067"/>
              </a:spcBef>
              <a:defRPr sz="2988" i="0">
                <a:solidFill>
                  <a:srgbClr val="000000"/>
                </a:solidFill>
                <a:effectLst>
                  <a:outerShdw blurRad="21082" dist="10541" dir="5400000" rotWithShape="0">
                    <a:srgbClr val="FFFFFF"/>
                  </a:outerShdw>
                </a:effectLst>
                <a:latin typeface="Geneva"/>
                <a:ea typeface="Geneva"/>
                <a:cs typeface="Geneva"/>
                <a:sym typeface="Geneva"/>
              </a:defRPr>
            </a:pPr>
            <a:r>
              <a:t>Jn. 7:43, 9:16, 10:19 - In seeking to teach truth to unify people with God it divided people from other people.</a:t>
            </a:r>
          </a:p>
          <a:p>
            <a:pPr marL="927653" lvl="1" indent="-463826" defTabSz="646547">
              <a:spcBef>
                <a:spcPts val="3067"/>
              </a:spcBef>
              <a:defRPr sz="2988" i="0">
                <a:solidFill>
                  <a:srgbClr val="000000"/>
                </a:solidFill>
                <a:effectLst>
                  <a:outerShdw blurRad="21082" dist="10541" dir="5400000" rotWithShape="0">
                    <a:srgbClr val="FFFFFF"/>
                  </a:outerShdw>
                </a:effectLst>
                <a:latin typeface="Geneva"/>
                <a:ea typeface="Geneva"/>
                <a:cs typeface="Geneva"/>
                <a:sym typeface="Geneva"/>
              </a:defRPr>
            </a:pPr>
            <a:r>
              <a:t>Jesus did not fear division at cost of truth (Matt.10:34).</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iterate>
                                    <p:tmAbs val="0"/>
                                  </p:iterate>
                                  <p:childTnLst>
                                    <p:set>
                                      <p:cBhvr>
                                        <p:cTn id="6" dur="1" fill="hold">
                                          <p:stCondLst>
                                            <p:cond delay="0"/>
                                          </p:stCondLst>
                                        </p:cTn>
                                        <p:tgtEl>
                                          <p:spTgt spid="135">
                                            <p:txEl>
                                              <p:pRg st="0" end="0"/>
                                            </p:txEl>
                                          </p:spTgt>
                                        </p:tgtEl>
                                        <p:attrNameLst>
                                          <p:attrName>style.visibility</p:attrName>
                                        </p:attrNameLst>
                                      </p:cBhvr>
                                      <p:to>
                                        <p:strVal val="visible"/>
                                      </p:to>
                                    </p:set>
                                    <p:anim calcmode="lin" valueType="num">
                                      <p:cBhvr>
                                        <p:cTn id="7" dur="2500" fill="hold"/>
                                        <p:tgtEl>
                                          <p:spTgt spid="135">
                                            <p:txEl>
                                              <p:pRg st="0" end="0"/>
                                            </p:txEl>
                                          </p:spTgt>
                                        </p:tgtEl>
                                        <p:attrNameLst>
                                          <p:attrName>ppt_w</p:attrName>
                                        </p:attrNameLst>
                                      </p:cBhvr>
                                      <p:tavLst>
                                        <p:tav tm="0">
                                          <p:val>
                                            <p:strVal val="2/3*#ppt_w"/>
                                          </p:val>
                                        </p:tav>
                                        <p:tav tm="100000">
                                          <p:val>
                                            <p:strVal val="#ppt_w"/>
                                          </p:val>
                                        </p:tav>
                                      </p:tavLst>
                                    </p:anim>
                                    <p:anim calcmode="lin" valueType="num">
                                      <p:cBhvr>
                                        <p:cTn id="8" dur="2500" fill="hold"/>
                                        <p:tgtEl>
                                          <p:spTgt spid="135">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iterate>
                                    <p:tmAbs val="0"/>
                                  </p:iterate>
                                  <p:childTnLst>
                                    <p:set>
                                      <p:cBhvr>
                                        <p:cTn id="12" dur="1" fill="hold">
                                          <p:stCondLst>
                                            <p:cond delay="0"/>
                                          </p:stCondLst>
                                        </p:cTn>
                                        <p:tgtEl>
                                          <p:spTgt spid="135">
                                            <p:txEl>
                                              <p:pRg st="1" end="1"/>
                                            </p:txEl>
                                          </p:spTgt>
                                        </p:tgtEl>
                                        <p:attrNameLst>
                                          <p:attrName>style.visibility</p:attrName>
                                        </p:attrNameLst>
                                      </p:cBhvr>
                                      <p:to>
                                        <p:strVal val="visible"/>
                                      </p:to>
                                    </p:set>
                                    <p:anim calcmode="lin" valueType="num">
                                      <p:cBhvr>
                                        <p:cTn id="13" dur="2500" fill="hold"/>
                                        <p:tgtEl>
                                          <p:spTgt spid="135">
                                            <p:txEl>
                                              <p:pRg st="1" end="1"/>
                                            </p:txEl>
                                          </p:spTgt>
                                        </p:tgtEl>
                                        <p:attrNameLst>
                                          <p:attrName>ppt_w</p:attrName>
                                        </p:attrNameLst>
                                      </p:cBhvr>
                                      <p:tavLst>
                                        <p:tav tm="0">
                                          <p:val>
                                            <p:strVal val="2/3*#ppt_w"/>
                                          </p:val>
                                        </p:tav>
                                        <p:tav tm="100000">
                                          <p:val>
                                            <p:strVal val="#ppt_w"/>
                                          </p:val>
                                        </p:tav>
                                      </p:tavLst>
                                    </p:anim>
                                    <p:anim calcmode="lin" valueType="num">
                                      <p:cBhvr>
                                        <p:cTn id="14" dur="2500" fill="hold"/>
                                        <p:tgtEl>
                                          <p:spTgt spid="13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iterate>
                                    <p:tmAbs val="0"/>
                                  </p:iterate>
                                  <p:childTnLst>
                                    <p:set>
                                      <p:cBhvr>
                                        <p:cTn id="18" dur="1" fill="hold">
                                          <p:stCondLst>
                                            <p:cond delay="0"/>
                                          </p:stCondLst>
                                        </p:cTn>
                                        <p:tgtEl>
                                          <p:spTgt spid="135">
                                            <p:txEl>
                                              <p:pRg st="2" end="2"/>
                                            </p:txEl>
                                          </p:spTgt>
                                        </p:tgtEl>
                                        <p:attrNameLst>
                                          <p:attrName>style.visibility</p:attrName>
                                        </p:attrNameLst>
                                      </p:cBhvr>
                                      <p:to>
                                        <p:strVal val="visible"/>
                                      </p:to>
                                    </p:set>
                                    <p:anim calcmode="lin" valueType="num">
                                      <p:cBhvr>
                                        <p:cTn id="19" dur="2500" fill="hold"/>
                                        <p:tgtEl>
                                          <p:spTgt spid="135">
                                            <p:txEl>
                                              <p:pRg st="2" end="2"/>
                                            </p:txEl>
                                          </p:spTgt>
                                        </p:tgtEl>
                                        <p:attrNameLst>
                                          <p:attrName>ppt_w</p:attrName>
                                        </p:attrNameLst>
                                      </p:cBhvr>
                                      <p:tavLst>
                                        <p:tav tm="0">
                                          <p:val>
                                            <p:strVal val="2/3*#ppt_w"/>
                                          </p:val>
                                        </p:tav>
                                        <p:tav tm="100000">
                                          <p:val>
                                            <p:strVal val="#ppt_w"/>
                                          </p:val>
                                        </p:tav>
                                      </p:tavLst>
                                    </p:anim>
                                    <p:anim calcmode="lin" valueType="num">
                                      <p:cBhvr>
                                        <p:cTn id="20" dur="2500" fill="hold"/>
                                        <p:tgtEl>
                                          <p:spTgt spid="135">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iterate>
                                    <p:tmAbs val="0"/>
                                  </p:iterate>
                                  <p:childTnLst>
                                    <p:set>
                                      <p:cBhvr>
                                        <p:cTn id="24" dur="1" fill="hold">
                                          <p:stCondLst>
                                            <p:cond delay="0"/>
                                          </p:stCondLst>
                                        </p:cTn>
                                        <p:tgtEl>
                                          <p:spTgt spid="135">
                                            <p:txEl>
                                              <p:pRg st="3" end="3"/>
                                            </p:txEl>
                                          </p:spTgt>
                                        </p:tgtEl>
                                        <p:attrNameLst>
                                          <p:attrName>style.visibility</p:attrName>
                                        </p:attrNameLst>
                                      </p:cBhvr>
                                      <p:to>
                                        <p:strVal val="visible"/>
                                      </p:to>
                                    </p:set>
                                    <p:anim calcmode="lin" valueType="num">
                                      <p:cBhvr>
                                        <p:cTn id="25" dur="2500" fill="hold"/>
                                        <p:tgtEl>
                                          <p:spTgt spid="135">
                                            <p:txEl>
                                              <p:pRg st="3" end="3"/>
                                            </p:txEl>
                                          </p:spTgt>
                                        </p:tgtEl>
                                        <p:attrNameLst>
                                          <p:attrName>ppt_w</p:attrName>
                                        </p:attrNameLst>
                                      </p:cBhvr>
                                      <p:tavLst>
                                        <p:tav tm="0">
                                          <p:val>
                                            <p:strVal val="2/3*#ppt_w"/>
                                          </p:val>
                                        </p:tav>
                                        <p:tav tm="100000">
                                          <p:val>
                                            <p:strVal val="#ppt_w"/>
                                          </p:val>
                                        </p:tav>
                                      </p:tavLst>
                                    </p:anim>
                                    <p:anim calcmode="lin" valueType="num">
                                      <p:cBhvr>
                                        <p:cTn id="26" dur="2500" fill="hold"/>
                                        <p:tgtEl>
                                          <p:spTgt spid="13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iterate>
                                    <p:tmAbs val="0"/>
                                  </p:iterate>
                                  <p:childTnLst>
                                    <p:set>
                                      <p:cBhvr>
                                        <p:cTn id="30" dur="1" fill="hold">
                                          <p:stCondLst>
                                            <p:cond delay="0"/>
                                          </p:stCondLst>
                                        </p:cTn>
                                        <p:tgtEl>
                                          <p:spTgt spid="135">
                                            <p:txEl>
                                              <p:pRg st="4" end="4"/>
                                            </p:txEl>
                                          </p:spTgt>
                                        </p:tgtEl>
                                        <p:attrNameLst>
                                          <p:attrName>style.visibility</p:attrName>
                                        </p:attrNameLst>
                                      </p:cBhvr>
                                      <p:to>
                                        <p:strVal val="visible"/>
                                      </p:to>
                                    </p:set>
                                    <p:anim calcmode="lin" valueType="num">
                                      <p:cBhvr>
                                        <p:cTn id="31" dur="2500" fill="hold"/>
                                        <p:tgtEl>
                                          <p:spTgt spid="135">
                                            <p:txEl>
                                              <p:pRg st="4" end="4"/>
                                            </p:txEl>
                                          </p:spTgt>
                                        </p:tgtEl>
                                        <p:attrNameLst>
                                          <p:attrName>ppt_w</p:attrName>
                                        </p:attrNameLst>
                                      </p:cBhvr>
                                      <p:tavLst>
                                        <p:tav tm="0">
                                          <p:val>
                                            <p:strVal val="2/3*#ppt_w"/>
                                          </p:val>
                                        </p:tav>
                                        <p:tav tm="100000">
                                          <p:val>
                                            <p:strVal val="#ppt_w"/>
                                          </p:val>
                                        </p:tav>
                                      </p:tavLst>
                                    </p:anim>
                                    <p:anim calcmode="lin" valueType="num">
                                      <p:cBhvr>
                                        <p:cTn id="32" dur="2500" fill="hold"/>
                                        <p:tgtEl>
                                          <p:spTgt spid="135">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uiExpand="1" build="p" bldLvl="5"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lvl1pPr defTabSz="519937">
              <a:defRPr sz="6052">
                <a:effectLst>
                  <a:outerShdw blurRad="11303" dist="11303" dir="16200000" rotWithShape="0">
                    <a:srgbClr val="000000">
                      <a:alpha val="50000"/>
                    </a:srgbClr>
                  </a:outerShdw>
                </a:effectLst>
              </a:defRPr>
            </a:lvl1pPr>
          </a:lstStyle>
          <a:p>
            <a:r>
              <a:t>Restoration History in America</a:t>
            </a:r>
          </a:p>
        </p:txBody>
      </p:sp>
      <p:sp>
        <p:nvSpPr>
          <p:cNvPr id="140" name="Shape 140"/>
          <p:cNvSpPr>
            <a:spLocks noGrp="1"/>
          </p:cNvSpPr>
          <p:nvPr>
            <p:ph type="body" idx="1"/>
          </p:nvPr>
        </p:nvSpPr>
        <p:spPr>
          <a:prstGeom prst="rect">
            <a:avLst/>
          </a:prstGeom>
        </p:spPr>
        <p:txBody>
          <a:bodyPr/>
          <a:lstStyle/>
          <a:p>
            <a:pPr marL="530887" indent="-530887" defTabSz="740024">
              <a:spcBef>
                <a:spcPts val="3467"/>
              </a:spcBef>
              <a:defRPr sz="3420" i="0">
                <a:solidFill>
                  <a:srgbClr val="000000"/>
                </a:solidFill>
                <a:effectLst>
                  <a:outerShdw blurRad="24130" dist="12065" dir="5400000" rotWithShape="0">
                    <a:srgbClr val="FFFFFF"/>
                  </a:outerShdw>
                </a:effectLst>
                <a:latin typeface="Geneva"/>
                <a:ea typeface="Geneva"/>
                <a:cs typeface="Geneva"/>
                <a:sym typeface="Geneva"/>
              </a:defRPr>
            </a:pPr>
            <a:r>
              <a:t>A Plea for Unity that Brought Division</a:t>
            </a:r>
          </a:p>
          <a:p>
            <a:pPr marL="1061773" lvl="1" indent="-530887" defTabSz="740024">
              <a:spcBef>
                <a:spcPts val="3467"/>
              </a:spcBef>
              <a:defRPr sz="3420" i="0">
                <a:solidFill>
                  <a:srgbClr val="000000"/>
                </a:solidFill>
                <a:effectLst>
                  <a:outerShdw blurRad="24130" dist="12065" dir="5400000" rotWithShape="0">
                    <a:srgbClr val="FFFFFF"/>
                  </a:outerShdw>
                </a:effectLst>
                <a:latin typeface="Geneva"/>
                <a:ea typeface="Geneva"/>
                <a:cs typeface="Geneva"/>
                <a:sym typeface="Geneva"/>
              </a:defRPr>
            </a:pPr>
            <a:r>
              <a:t>1 Peter. 4:11 - The only way we can all be united is to give the things up that are not found in the doctrine of Christ.  If all did that we would have a united church.</a:t>
            </a:r>
          </a:p>
          <a:p>
            <a:pPr marL="1061773" lvl="1" indent="-530887" defTabSz="740024">
              <a:spcBef>
                <a:spcPts val="3467"/>
              </a:spcBef>
              <a:defRPr sz="3420" i="0">
                <a:solidFill>
                  <a:srgbClr val="000000"/>
                </a:solidFill>
                <a:effectLst>
                  <a:outerShdw blurRad="24130" dist="12065" dir="5400000" rotWithShape="0">
                    <a:srgbClr val="FFFFFF"/>
                  </a:outerShdw>
                </a:effectLst>
                <a:latin typeface="Geneva"/>
                <a:ea typeface="Geneva"/>
                <a:cs typeface="Geneva"/>
                <a:sym typeface="Geneva"/>
              </a:defRPr>
            </a:pPr>
            <a:r>
              <a:t>“To Speak as the Bible Speaks, and be Silent where the Bible is Silent” (Thomas Campbell)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Choice xmlns:p14="http://schemas.microsoft.com/office/powerpoint/2010/main" xmlns="" Requires="p14">
      <p:transition spd="slow" advClick="1" p14:dur="1500">
        <p:wipe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lvl1pPr defTabSz="519937">
              <a:defRPr sz="6052">
                <a:effectLst>
                  <a:outerShdw blurRad="11303" dist="11303" dir="16200000" rotWithShape="0">
                    <a:srgbClr val="000000">
                      <a:alpha val="50000"/>
                    </a:srgbClr>
                  </a:outerShdw>
                </a:effectLst>
              </a:defRPr>
            </a:lvl1pPr>
          </a:lstStyle>
          <a:p>
            <a:r>
              <a:t>Restoration History in America</a:t>
            </a:r>
          </a:p>
        </p:txBody>
      </p:sp>
      <p:sp>
        <p:nvSpPr>
          <p:cNvPr id="143" name="Shape 143"/>
          <p:cNvSpPr>
            <a:spLocks noGrp="1"/>
          </p:cNvSpPr>
          <p:nvPr>
            <p:ph type="body" idx="1"/>
          </p:nvPr>
        </p:nvSpPr>
        <p:spPr>
          <a:prstGeom prst="rect">
            <a:avLst/>
          </a:prstGeom>
        </p:spPr>
        <p:txBody>
          <a:bodyPr/>
          <a:lstStyle>
            <a:lvl1pPr marL="389763" indent="-389763" defTabSz="543305">
              <a:spcBef>
                <a:spcPts val="2600"/>
              </a:spcBef>
              <a:buBlip>
                <a:blip r:embed="rId3"/>
              </a:buBlip>
              <a:defRPr sz="3348" i="0">
                <a:solidFill>
                  <a:srgbClr val="000000"/>
                </a:solidFill>
                <a:effectLst>
                  <a:outerShdw blurRad="23622" dist="11811" dir="5400000" rotWithShape="0">
                    <a:srgbClr val="FFFFFF"/>
                  </a:outerShdw>
                </a:effectLst>
                <a:latin typeface="Geneva"/>
                <a:ea typeface="Geneva"/>
                <a:cs typeface="Geneva"/>
                <a:sym typeface="Geneva"/>
              </a:defRPr>
            </a:lvl1pPr>
            <a:lvl2pPr marL="779526" indent="-389763" defTabSz="543305">
              <a:spcBef>
                <a:spcPts val="2600"/>
              </a:spcBef>
              <a:buBlip>
                <a:blip r:embed="rId3"/>
              </a:buBlip>
              <a:defRPr sz="3348" i="0">
                <a:solidFill>
                  <a:srgbClr val="000000"/>
                </a:solidFill>
                <a:effectLst>
                  <a:outerShdw blurRad="23622" dist="11811" dir="5400000" rotWithShape="0">
                    <a:srgbClr val="FFFFFF"/>
                  </a:outerShdw>
                </a:effectLst>
                <a:latin typeface="Geneva"/>
                <a:ea typeface="Geneva"/>
                <a:cs typeface="Geneva"/>
                <a:sym typeface="Geneva"/>
              </a:defRPr>
            </a:lvl2pPr>
            <a:lvl3pPr marL="1169288" indent="-389763" defTabSz="543305">
              <a:spcBef>
                <a:spcPts val="2600"/>
              </a:spcBef>
              <a:buBlip>
                <a:blip r:embed="rId3"/>
              </a:buBlip>
              <a:defRPr sz="3348" i="0">
                <a:solidFill>
                  <a:srgbClr val="000000"/>
                </a:solidFill>
                <a:effectLst>
                  <a:outerShdw blurRad="23622" dist="11811" dir="5400000" rotWithShape="0">
                    <a:srgbClr val="FFFFFF"/>
                  </a:outerShdw>
                </a:effectLst>
                <a:latin typeface="Geneva"/>
                <a:ea typeface="Geneva"/>
                <a:cs typeface="Geneva"/>
                <a:sym typeface="Geneva"/>
              </a:defRPr>
            </a:lvl3pPr>
          </a:lstStyle>
          <a:p>
            <a:r>
              <a:t>A Plea for Unity that Brought Division</a:t>
            </a:r>
          </a:p>
          <a:p>
            <a:pPr lvl="1"/>
            <a:r>
              <a:t>Many preachers in America were coming to this conclusion based on their own study of the New Testament.</a:t>
            </a:r>
          </a:p>
          <a:p>
            <a:pPr lvl="2"/>
            <a:r>
              <a:t>James O’Kelly (1794), Abner Jones (1800), Barton Stone (1804), Thomas Cambpell (1807), Alexander Campbell (1810)</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lvl1pPr defTabSz="519937">
              <a:defRPr sz="6052">
                <a:effectLst>
                  <a:outerShdw blurRad="11303" dist="11303" dir="16200000" rotWithShape="0">
                    <a:srgbClr val="000000">
                      <a:alpha val="50000"/>
                    </a:srgbClr>
                  </a:outerShdw>
                </a:effectLst>
              </a:defRPr>
            </a:lvl1pPr>
          </a:lstStyle>
          <a:p>
            <a:r>
              <a:t>Restoration History in America</a:t>
            </a:r>
          </a:p>
        </p:txBody>
      </p:sp>
      <p:sp>
        <p:nvSpPr>
          <p:cNvPr id="148" name="Shape 148"/>
          <p:cNvSpPr>
            <a:spLocks noGrp="1"/>
          </p:cNvSpPr>
          <p:nvPr>
            <p:ph type="body" idx="1"/>
          </p:nvPr>
        </p:nvSpPr>
        <p:spPr>
          <a:xfrm>
            <a:off x="1060082" y="2802672"/>
            <a:ext cx="15220099" cy="6259551"/>
          </a:xfrm>
          <a:prstGeom prst="rect">
            <a:avLst/>
          </a:prstGeom>
        </p:spPr>
        <p:txBody>
          <a:bodyPr>
            <a:normAutofit fontScale="92500" lnSpcReduction="10000"/>
          </a:bodyPr>
          <a:lstStyle/>
          <a:p>
            <a:pPr marL="363237" indent="-363237" defTabSz="506331">
              <a:spcBef>
                <a:spcPts val="2400"/>
              </a:spcBef>
              <a:defRPr sz="2340" i="0">
                <a:solidFill>
                  <a:srgbClr val="000000"/>
                </a:solidFill>
                <a:effectLst>
                  <a:outerShdw blurRad="16510" dist="8255" dir="5400000" rotWithShape="0">
                    <a:srgbClr val="FFFFFF"/>
                  </a:outerShdw>
                </a:effectLst>
                <a:latin typeface="Geneva"/>
                <a:ea typeface="Geneva"/>
                <a:cs typeface="Geneva"/>
                <a:sym typeface="Geneva"/>
              </a:defRPr>
            </a:pPr>
            <a:r>
              <a:rPr sz="3200" dirty="0"/>
              <a:t>A Plea for Unity that Brought Division</a:t>
            </a:r>
          </a:p>
          <a:p>
            <a:pPr marL="726475" lvl="1" indent="-363237" defTabSz="506331">
              <a:spcBef>
                <a:spcPts val="2400"/>
              </a:spcBef>
              <a:defRPr sz="2340" i="0">
                <a:solidFill>
                  <a:srgbClr val="000000"/>
                </a:solidFill>
                <a:effectLst>
                  <a:outerShdw blurRad="16510" dist="8255" dir="5400000" rotWithShape="0">
                    <a:srgbClr val="FFFFFF"/>
                  </a:outerShdw>
                </a:effectLst>
                <a:latin typeface="Geneva"/>
                <a:ea typeface="Geneva"/>
                <a:cs typeface="Geneva"/>
                <a:sym typeface="Geneva"/>
              </a:defRPr>
            </a:pPr>
            <a:r>
              <a:rPr sz="3200" dirty="0"/>
              <a:t>Thomas </a:t>
            </a:r>
            <a:r>
              <a:rPr sz="3200" dirty="0" err="1"/>
              <a:t>Cambpell’s</a:t>
            </a:r>
            <a:r>
              <a:rPr sz="3200" dirty="0"/>
              <a:t> “Declaration and Address” for the Christian Association (1809)</a:t>
            </a:r>
          </a:p>
          <a:p>
            <a:pPr marL="1089713" lvl="2" indent="-363237" defTabSz="506331">
              <a:spcBef>
                <a:spcPts val="2400"/>
              </a:spcBef>
              <a:defRPr sz="2340" i="0">
                <a:solidFill>
                  <a:srgbClr val="000000"/>
                </a:solidFill>
                <a:effectLst>
                  <a:outerShdw blurRad="16510" dist="8255" dir="5400000" rotWithShape="0">
                    <a:srgbClr val="FFFFFF"/>
                  </a:outerShdw>
                </a:effectLst>
                <a:latin typeface="Geneva"/>
                <a:ea typeface="Geneva"/>
                <a:cs typeface="Geneva"/>
                <a:sym typeface="Geneva"/>
              </a:defRPr>
            </a:pPr>
            <a:r>
              <a:rPr sz="3200" dirty="0"/>
              <a:t>The church of Christ on earth is essentially, intentionally, and constitutionally one.</a:t>
            </a:r>
          </a:p>
          <a:p>
            <a:pPr marL="1089713" lvl="2" indent="-363237" defTabSz="506331">
              <a:spcBef>
                <a:spcPts val="2400"/>
              </a:spcBef>
              <a:defRPr sz="2340" i="0">
                <a:solidFill>
                  <a:srgbClr val="000000"/>
                </a:solidFill>
                <a:effectLst>
                  <a:outerShdw blurRad="16510" dist="8255" dir="5400000" rotWithShape="0">
                    <a:srgbClr val="FFFFFF"/>
                  </a:outerShdw>
                </a:effectLst>
                <a:latin typeface="Geneva"/>
                <a:ea typeface="Geneva"/>
                <a:cs typeface="Geneva"/>
                <a:sym typeface="Geneva"/>
              </a:defRPr>
            </a:pPr>
            <a:r>
              <a:rPr sz="3200" dirty="0"/>
              <a:t>Although there must be separate local congregations, they should be one with no schisms and discord.</a:t>
            </a:r>
          </a:p>
          <a:p>
            <a:pPr marL="1089713" lvl="2" indent="-363237" defTabSz="506331">
              <a:spcBef>
                <a:spcPts val="2400"/>
              </a:spcBef>
              <a:defRPr sz="2340" i="0">
                <a:solidFill>
                  <a:srgbClr val="000000"/>
                </a:solidFill>
                <a:effectLst>
                  <a:outerShdw blurRad="16510" dist="8255" dir="5400000" rotWithShape="0">
                    <a:srgbClr val="FFFFFF"/>
                  </a:outerShdw>
                </a:effectLst>
                <a:latin typeface="Geneva"/>
                <a:ea typeface="Geneva"/>
                <a:cs typeface="Geneva"/>
                <a:sym typeface="Geneva"/>
              </a:defRPr>
            </a:pPr>
            <a:r>
              <a:rPr sz="3200" dirty="0"/>
              <a:t>Nothing must be required of Christians as articles of faith but what is expressly taught and enjoined upon them in the word of God.</a:t>
            </a:r>
          </a:p>
          <a:p>
            <a:pPr marL="1089713" lvl="2" indent="-363237" defTabSz="506331">
              <a:spcBef>
                <a:spcPts val="2400"/>
              </a:spcBef>
              <a:defRPr sz="2340" i="0">
                <a:solidFill>
                  <a:srgbClr val="000000"/>
                </a:solidFill>
                <a:effectLst>
                  <a:outerShdw blurRad="16510" dist="8255" dir="5400000" rotWithShape="0">
                    <a:srgbClr val="FFFFFF"/>
                  </a:outerShdw>
                </a:effectLst>
                <a:latin typeface="Geneva"/>
                <a:ea typeface="Geneva"/>
                <a:cs typeface="Geneva"/>
                <a:sym typeface="Geneva"/>
              </a:defRPr>
            </a:pPr>
            <a:r>
              <a:rPr sz="3200" dirty="0"/>
              <a:t>The New Testament is supreme authority for Christians in all matters of faith and practice.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lvl1pPr defTabSz="519937">
              <a:defRPr sz="6052">
                <a:effectLst>
                  <a:outerShdw blurRad="11303" dist="11303" dir="16200000" rotWithShape="0">
                    <a:srgbClr val="000000">
                      <a:alpha val="50000"/>
                    </a:srgbClr>
                  </a:outerShdw>
                </a:effectLst>
              </a:defRPr>
            </a:lvl1pPr>
          </a:lstStyle>
          <a:p>
            <a:r>
              <a:t>Restoration History in America</a:t>
            </a:r>
          </a:p>
        </p:txBody>
      </p:sp>
      <p:sp>
        <p:nvSpPr>
          <p:cNvPr id="153" name="Shape 153"/>
          <p:cNvSpPr>
            <a:spLocks noGrp="1"/>
          </p:cNvSpPr>
          <p:nvPr>
            <p:ph type="body" idx="1"/>
          </p:nvPr>
        </p:nvSpPr>
        <p:spPr>
          <a:xfrm>
            <a:off x="978306" y="2706029"/>
            <a:ext cx="15220099" cy="6298686"/>
          </a:xfrm>
          <a:prstGeom prst="rect">
            <a:avLst/>
          </a:prstGeom>
        </p:spPr>
        <p:txBody>
          <a:bodyPr>
            <a:noAutofit/>
          </a:bodyPr>
          <a:lstStyle/>
          <a:p>
            <a:pPr marL="441474" indent="-441474" defTabSz="615388">
              <a:spcBef>
                <a:spcPts val="2933"/>
              </a:spcBef>
              <a:defRPr sz="2844" i="0">
                <a:solidFill>
                  <a:srgbClr val="000000"/>
                </a:solidFill>
                <a:effectLst>
                  <a:outerShdw blurRad="20066" dist="10033" dir="5400000" rotWithShape="0">
                    <a:srgbClr val="FFFFFF"/>
                  </a:outerShdw>
                </a:effectLst>
                <a:latin typeface="Geneva"/>
                <a:ea typeface="Geneva"/>
                <a:cs typeface="Geneva"/>
                <a:sym typeface="Geneva"/>
              </a:defRPr>
            </a:pPr>
            <a:r>
              <a:rPr sz="3200" dirty="0"/>
              <a:t>A Plea for Unity that Brought </a:t>
            </a:r>
            <a:r>
              <a:rPr sz="3600" dirty="0"/>
              <a:t>Division</a:t>
            </a:r>
            <a:endParaRPr sz="3200" dirty="0"/>
          </a:p>
          <a:p>
            <a:pPr marL="882948" lvl="1" indent="-441474" defTabSz="615388">
              <a:spcBef>
                <a:spcPts val="2933"/>
              </a:spcBef>
              <a:defRPr sz="2844" i="0">
                <a:solidFill>
                  <a:srgbClr val="000000"/>
                </a:solidFill>
                <a:effectLst>
                  <a:outerShdw blurRad="20066" dist="10033" dir="5400000" rotWithShape="0">
                    <a:srgbClr val="FFFFFF"/>
                  </a:outerShdw>
                </a:effectLst>
                <a:latin typeface="Geneva"/>
                <a:ea typeface="Geneva"/>
                <a:cs typeface="Geneva"/>
                <a:sym typeface="Geneva"/>
              </a:defRPr>
            </a:pPr>
            <a:r>
              <a:rPr sz="3200" dirty="0"/>
              <a:t>These were principles based upon the New Testament (1 Cor. 1:10)  All those that believed them divided from “their churches” and were united in One Church.  The church of Christ.</a:t>
            </a:r>
          </a:p>
          <a:p>
            <a:pPr marL="882948" lvl="1" indent="-441474" defTabSz="615388">
              <a:spcBef>
                <a:spcPts val="2933"/>
              </a:spcBef>
              <a:defRPr sz="2844" i="0">
                <a:solidFill>
                  <a:srgbClr val="000000"/>
                </a:solidFill>
                <a:effectLst>
                  <a:outerShdw blurRad="20066" dist="10033" dir="5400000" rotWithShape="0">
                    <a:srgbClr val="FFFFFF"/>
                  </a:outerShdw>
                </a:effectLst>
                <a:latin typeface="Geneva"/>
                <a:ea typeface="Geneva"/>
                <a:cs typeface="Geneva"/>
                <a:sym typeface="Geneva"/>
              </a:defRPr>
            </a:pPr>
            <a:r>
              <a:rPr sz="3200" dirty="0"/>
              <a:t>Sadly in time that basis for unity that they once knew to be true many forsook and some left the church of Christ.</a:t>
            </a:r>
          </a:p>
          <a:p>
            <a:pPr marL="1324421" lvl="2" indent="-441474" defTabSz="615388">
              <a:spcBef>
                <a:spcPts val="2933"/>
              </a:spcBef>
              <a:defRPr sz="2844" i="0">
                <a:solidFill>
                  <a:srgbClr val="000000"/>
                </a:solidFill>
                <a:effectLst>
                  <a:outerShdw blurRad="20066" dist="10033" dir="5400000" rotWithShape="0">
                    <a:srgbClr val="FFFFFF"/>
                  </a:outerShdw>
                </a:effectLst>
                <a:latin typeface="Geneva"/>
                <a:ea typeface="Geneva"/>
                <a:cs typeface="Geneva"/>
                <a:sym typeface="Geneva"/>
              </a:defRPr>
            </a:pPr>
            <a:r>
              <a:rPr sz="3200" dirty="0"/>
              <a:t>THIS HAS ALWAYS BEEN TRUE OF GOD’S PEOPLE Deut. 1:29-32, Judges 2:10, Isa. 30:10-11, Mal. 3:13-14, Matt. 15:8-9, Rev. 2, 3 = constant cycles of apostasy. </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iterate>
                                    <p:tmAbs val="0"/>
                                  </p:iterate>
                                  <p:childTnLst>
                                    <p:set>
                                      <p:cBhvr>
                                        <p:cTn id="6" dur="1" fill="hold">
                                          <p:stCondLst>
                                            <p:cond delay="0"/>
                                          </p:stCondLst>
                                        </p:cTn>
                                        <p:tgtEl>
                                          <p:spTgt spid="153">
                                            <p:txEl>
                                              <p:pRg st="2" end="2"/>
                                            </p:txEl>
                                          </p:spTgt>
                                        </p:tgtEl>
                                        <p:attrNameLst>
                                          <p:attrName>style.visibility</p:attrName>
                                        </p:attrNameLst>
                                      </p:cBhvr>
                                      <p:to>
                                        <p:strVal val="visible"/>
                                      </p:to>
                                    </p:set>
                                    <p:anim calcmode="lin" valueType="num">
                                      <p:cBhvr>
                                        <p:cTn id="7" dur="2500" fill="hold"/>
                                        <p:tgtEl>
                                          <p:spTgt spid="153">
                                            <p:txEl>
                                              <p:pRg st="2" end="2"/>
                                            </p:txEl>
                                          </p:spTgt>
                                        </p:tgtEl>
                                        <p:attrNameLst>
                                          <p:attrName>ppt_w</p:attrName>
                                        </p:attrNameLst>
                                      </p:cBhvr>
                                      <p:tavLst>
                                        <p:tav tm="0">
                                          <p:val>
                                            <p:strVal val="2/3*#ppt_w"/>
                                          </p:val>
                                        </p:tav>
                                        <p:tav tm="100000">
                                          <p:val>
                                            <p:strVal val="#ppt_w"/>
                                          </p:val>
                                        </p:tav>
                                      </p:tavLst>
                                    </p:anim>
                                    <p:anim calcmode="lin" valueType="num">
                                      <p:cBhvr>
                                        <p:cTn id="8" dur="2500" fill="hold"/>
                                        <p:tgtEl>
                                          <p:spTgt spid="153">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iterate>
                                    <p:tmAbs val="0"/>
                                  </p:iterate>
                                  <p:childTnLst>
                                    <p:set>
                                      <p:cBhvr>
                                        <p:cTn id="12" dur="1" fill="hold">
                                          <p:stCondLst>
                                            <p:cond delay="0"/>
                                          </p:stCondLst>
                                        </p:cTn>
                                        <p:tgtEl>
                                          <p:spTgt spid="153">
                                            <p:txEl>
                                              <p:pRg st="3" end="3"/>
                                            </p:txEl>
                                          </p:spTgt>
                                        </p:tgtEl>
                                        <p:attrNameLst>
                                          <p:attrName>style.visibility</p:attrName>
                                        </p:attrNameLst>
                                      </p:cBhvr>
                                      <p:to>
                                        <p:strVal val="visible"/>
                                      </p:to>
                                    </p:set>
                                    <p:anim calcmode="lin" valueType="num">
                                      <p:cBhvr>
                                        <p:cTn id="13" dur="2500" fill="hold"/>
                                        <p:tgtEl>
                                          <p:spTgt spid="153">
                                            <p:txEl>
                                              <p:pRg st="3" end="3"/>
                                            </p:txEl>
                                          </p:spTgt>
                                        </p:tgtEl>
                                        <p:attrNameLst>
                                          <p:attrName>ppt_w</p:attrName>
                                        </p:attrNameLst>
                                      </p:cBhvr>
                                      <p:tavLst>
                                        <p:tav tm="0">
                                          <p:val>
                                            <p:strVal val="2/3*#ppt_w"/>
                                          </p:val>
                                        </p:tav>
                                        <p:tav tm="100000">
                                          <p:val>
                                            <p:strVal val="#ppt_w"/>
                                          </p:val>
                                        </p:tav>
                                      </p:tavLst>
                                    </p:anim>
                                    <p:anim calcmode="lin" valueType="num">
                                      <p:cBhvr>
                                        <p:cTn id="14" dur="2500" fill="hold"/>
                                        <p:tgtEl>
                                          <p:spTgt spid="153">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uiExpan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p>
            <a:r>
              <a:rPr dirty="0"/>
              <a:t>The Christian Church</a:t>
            </a:r>
          </a:p>
        </p:txBody>
      </p:sp>
      <p:sp>
        <p:nvSpPr>
          <p:cNvPr id="158" name="Shape 158"/>
          <p:cNvSpPr>
            <a:spLocks noGrp="1"/>
          </p:cNvSpPr>
          <p:nvPr>
            <p:ph type="body" idx="1"/>
          </p:nvPr>
        </p:nvSpPr>
        <p:spPr>
          <a:xfrm>
            <a:off x="1060081" y="2720898"/>
            <a:ext cx="15220099" cy="6231778"/>
          </a:xfrm>
          <a:prstGeom prst="rect">
            <a:avLst/>
          </a:prstGeom>
        </p:spPr>
        <p:txBody>
          <a:bodyPr>
            <a:normAutofit lnSpcReduction="10000"/>
          </a:bodyPr>
          <a:lstStyle/>
          <a:p>
            <a:pPr marL="402356" indent="-402356" defTabSz="560860">
              <a:spcBef>
                <a:spcPts val="2667"/>
              </a:spcBef>
              <a:defRPr sz="2592" i="0">
                <a:solidFill>
                  <a:srgbClr val="000000"/>
                </a:solidFill>
                <a:effectLst>
                  <a:outerShdw blurRad="18288" dist="9144" dir="5400000" rotWithShape="0">
                    <a:srgbClr val="FFFFFF"/>
                  </a:outerShdw>
                </a:effectLst>
                <a:latin typeface="Geneva"/>
                <a:ea typeface="Geneva"/>
                <a:cs typeface="Geneva"/>
                <a:sym typeface="Geneva"/>
              </a:defRPr>
            </a:pPr>
            <a:r>
              <a:rPr sz="3200" dirty="0"/>
              <a:t>Hard or Soft, Strong or Weak Preaching/Writing</a:t>
            </a:r>
          </a:p>
          <a:p>
            <a:pPr marL="804712" lvl="1" indent="-402356" defTabSz="560860">
              <a:spcBef>
                <a:spcPts val="2667"/>
              </a:spcBef>
              <a:defRPr sz="2592" i="0">
                <a:solidFill>
                  <a:srgbClr val="000000"/>
                </a:solidFill>
                <a:effectLst>
                  <a:outerShdw blurRad="18288" dist="9144" dir="5400000" rotWithShape="0">
                    <a:srgbClr val="FFFFFF"/>
                  </a:outerShdw>
                </a:effectLst>
                <a:latin typeface="Geneva"/>
                <a:ea typeface="Geneva"/>
                <a:cs typeface="Geneva"/>
                <a:sym typeface="Geneva"/>
              </a:defRPr>
            </a:pPr>
            <a:r>
              <a:rPr sz="3200" dirty="0"/>
              <a:t>1850-1860’s Differing mindsets developed following the Civil War.  </a:t>
            </a:r>
          </a:p>
          <a:p>
            <a:pPr marL="804712" lvl="1" indent="-402356" defTabSz="560860">
              <a:spcBef>
                <a:spcPts val="2667"/>
              </a:spcBef>
              <a:defRPr sz="2592" i="0">
                <a:solidFill>
                  <a:srgbClr val="000000"/>
                </a:solidFill>
                <a:effectLst>
                  <a:outerShdw blurRad="18288" dist="9144" dir="5400000" rotWithShape="0">
                    <a:srgbClr val="FFFFFF"/>
                  </a:outerShdw>
                </a:effectLst>
                <a:latin typeface="Geneva"/>
                <a:ea typeface="Geneva"/>
                <a:cs typeface="Geneva"/>
                <a:sym typeface="Geneva"/>
              </a:defRPr>
            </a:pPr>
            <a:r>
              <a:rPr sz="3200" dirty="0"/>
              <a:t>Urban disciples in the Middle West moved toward greater social respectability and educational attainments embracing the trappings of wealth and status. (Richard Hughes, Reviving the Ancient Faith: The Story of Churches of Christ in America, Pg. 85)</a:t>
            </a:r>
          </a:p>
          <a:p>
            <a:pPr marL="1207068" lvl="2" indent="-402356" defTabSz="560860">
              <a:spcBef>
                <a:spcPts val="2667"/>
              </a:spcBef>
              <a:defRPr sz="2592" i="0">
                <a:solidFill>
                  <a:srgbClr val="000000"/>
                </a:solidFill>
                <a:effectLst>
                  <a:outerShdw blurRad="18288" dist="9144" dir="5400000" rotWithShape="0">
                    <a:srgbClr val="FFFFFF"/>
                  </a:outerShdw>
                </a:effectLst>
                <a:latin typeface="Geneva"/>
                <a:ea typeface="Geneva"/>
                <a:cs typeface="Geneva"/>
                <a:sym typeface="Geneva"/>
              </a:defRPr>
            </a:pPr>
            <a:r>
              <a:rPr sz="3200" dirty="0"/>
              <a:t>These brethren were opposed to “tell it like it is” preaching.  They developed their own journals which became more popular.  In time the Soft/Middle positions</a:t>
            </a:r>
            <a:r>
              <a:rPr sz="3200" u="sng" dirty="0"/>
              <a:t> led to the Christian Church (40 </a:t>
            </a:r>
            <a:r>
              <a:rPr sz="3200" u="sng" dirty="0" err="1"/>
              <a:t>yrs</a:t>
            </a:r>
            <a:r>
              <a:rPr sz="3200" u="sng" dirty="0"/>
              <a:t> later)</a:t>
            </a:r>
            <a:r>
              <a:rPr sz="3200" dirty="0"/>
              <a:t>.</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t>The Christian Church</a:t>
            </a:r>
          </a:p>
        </p:txBody>
      </p:sp>
      <p:sp>
        <p:nvSpPr>
          <p:cNvPr id="163" name="Shape 163"/>
          <p:cNvSpPr>
            <a:spLocks noGrp="1"/>
          </p:cNvSpPr>
          <p:nvPr>
            <p:ph type="body" idx="1"/>
          </p:nvPr>
        </p:nvSpPr>
        <p:spPr>
          <a:xfrm>
            <a:off x="1060081" y="2691160"/>
            <a:ext cx="15220099" cy="6335857"/>
          </a:xfrm>
          <a:prstGeom prst="rect">
            <a:avLst/>
          </a:prstGeom>
        </p:spPr>
        <p:txBody>
          <a:bodyPr/>
          <a:lstStyle/>
          <a:p>
            <a:pPr>
              <a:buBlip>
                <a:blip r:embed="rId3"/>
              </a:buBlip>
              <a:defRPr i="0">
                <a:solidFill>
                  <a:srgbClr val="000000"/>
                </a:solidFill>
                <a:latin typeface="Geneva"/>
                <a:ea typeface="Geneva"/>
                <a:cs typeface="Geneva"/>
                <a:sym typeface="Geneva"/>
              </a:defRPr>
            </a:pPr>
            <a:r>
              <a:rPr dirty="0"/>
              <a:t>The Institution (1849)</a:t>
            </a:r>
          </a:p>
          <a:p>
            <a:pPr lvl="1">
              <a:buBlip>
                <a:blip r:embed="rId3"/>
              </a:buBlip>
              <a:defRPr i="0">
                <a:solidFill>
                  <a:srgbClr val="000000"/>
                </a:solidFill>
                <a:latin typeface="Geneva"/>
                <a:ea typeface="Geneva"/>
                <a:cs typeface="Geneva"/>
                <a:sym typeface="Geneva"/>
              </a:defRPr>
            </a:pPr>
            <a:r>
              <a:rPr dirty="0"/>
              <a:t>The American Christian Missionary Society</a:t>
            </a:r>
          </a:p>
          <a:p>
            <a:pPr lvl="1">
              <a:buBlip>
                <a:blip r:embed="rId3"/>
              </a:buBlip>
              <a:defRPr i="0">
                <a:solidFill>
                  <a:srgbClr val="000000"/>
                </a:solidFill>
                <a:latin typeface="Geneva"/>
                <a:ea typeface="Geneva"/>
                <a:cs typeface="Geneva"/>
                <a:sym typeface="Geneva"/>
              </a:defRPr>
            </a:pPr>
            <a:r>
              <a:rPr dirty="0"/>
              <a:t>Designed to take money from churches to send out preachers</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p>
            <a:r>
              <a:t>Missionary Society</a:t>
            </a:r>
          </a:p>
        </p:txBody>
      </p:sp>
      <p:sp>
        <p:nvSpPr>
          <p:cNvPr id="175" name="Shape 175"/>
          <p:cNvSpPr/>
          <p:nvPr/>
        </p:nvSpPr>
        <p:spPr>
          <a:xfrm>
            <a:off x="867012" y="6530720"/>
            <a:ext cx="2601041" cy="954859"/>
          </a:xfrm>
          <a:prstGeom prst="rect">
            <a:avLst/>
          </a:prstGeom>
          <a:ln w="12700">
            <a:miter lim="400000"/>
          </a:ln>
          <a:extLst>
            <a:ext uri="{C572A759-6A51-4108-AA02-DFA0A04FC94B}">
              <ma14:wrappingTextBoxFlag xmlns:ma14="http://schemas.microsoft.com/office/mac/drawingml/2011/main" xmlns="" val="1"/>
            </a:ext>
          </a:extLst>
        </p:spPr>
        <p:txBody>
          <a:bodyPr lIns="86700" tIns="86700" rIns="86700" bIns="86700">
            <a:spAutoFit/>
          </a:bodyPr>
          <a:lstStyle>
            <a:lvl1pPr algn="l" defTabSz="914400">
              <a:spcBef>
                <a:spcPts val="1600"/>
              </a:spcBef>
              <a:defRPr sz="3800" b="1" i="0">
                <a:solidFill>
                  <a:srgbClr val="000000"/>
                </a:solidFill>
                <a:uFill>
                  <a:solidFill>
                    <a:srgbClr val="000000"/>
                  </a:solidFill>
                </a:uFill>
                <a:latin typeface="Times New Roman"/>
                <a:ea typeface="Times New Roman"/>
                <a:cs typeface="Times New Roman"/>
                <a:sym typeface="Times New Roman"/>
              </a:defRPr>
            </a:lvl1pPr>
          </a:lstStyle>
          <a:p>
            <a:pPr>
              <a:defRPr b="0">
                <a:effectLst/>
              </a:defRPr>
            </a:pPr>
            <a:r>
              <a:rPr sz="5067"/>
              <a:t>Church</a:t>
            </a:r>
          </a:p>
        </p:txBody>
      </p:sp>
      <p:grpSp>
        <p:nvGrpSpPr>
          <p:cNvPr id="178" name="Group 178"/>
          <p:cNvGrpSpPr/>
          <p:nvPr/>
        </p:nvGrpSpPr>
        <p:grpSpPr>
          <a:xfrm>
            <a:off x="3612554" y="6755328"/>
            <a:ext cx="1734029" cy="1878531"/>
            <a:chOff x="0" y="0"/>
            <a:chExt cx="1300481" cy="1408854"/>
          </a:xfrm>
        </p:grpSpPr>
        <p:sp>
          <p:nvSpPr>
            <p:cNvPr id="176" name="Shape 176"/>
            <p:cNvSpPr/>
            <p:nvPr/>
          </p:nvSpPr>
          <p:spPr>
            <a:xfrm>
              <a:off x="0" y="0"/>
              <a:ext cx="1300481" cy="1408854"/>
            </a:xfrm>
            <a:prstGeom prst="rightArrow">
              <a:avLst>
                <a:gd name="adj1" fmla="val 50000"/>
                <a:gd name="adj2" fmla="val 17578"/>
              </a:avLst>
            </a:prstGeom>
            <a:solidFill>
              <a:srgbClr val="FF0000"/>
            </a:solidFill>
            <a:ln w="12700" cap="flat">
              <a:solidFill>
                <a:srgbClr val="000000"/>
              </a:solidFill>
              <a:prstDash val="solid"/>
              <a:round/>
            </a:ln>
            <a:effectLst/>
          </p:spPr>
          <p:txBody>
            <a:bodyPr wrap="square" lIns="86700" tIns="86700" rIns="86700" bIns="86700" numCol="1" anchor="ctr">
              <a:noAutofit/>
            </a:bodyPr>
            <a:lstStyle/>
            <a:p>
              <a:pPr defTabSz="1219261">
                <a:defRPr sz="6200" b="1" i="0">
                  <a:solidFill>
                    <a:srgbClr val="000000"/>
                  </a:solidFill>
                  <a:effectLst/>
                  <a:uFill>
                    <a:solidFill>
                      <a:srgbClr val="000000"/>
                    </a:solidFill>
                  </a:uFill>
                  <a:latin typeface="Times New Roman"/>
                  <a:ea typeface="Times New Roman"/>
                  <a:cs typeface="Times New Roman"/>
                  <a:sym typeface="Times New Roman"/>
                </a:defRPr>
              </a:pPr>
              <a:endParaRPr sz="8267"/>
            </a:p>
          </p:txBody>
        </p:sp>
        <p:sp>
          <p:nvSpPr>
            <p:cNvPr id="177" name="Shape 177"/>
            <p:cNvSpPr/>
            <p:nvPr/>
          </p:nvSpPr>
          <p:spPr>
            <a:xfrm>
              <a:off x="304335" y="161707"/>
              <a:ext cx="529249" cy="1085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86700" tIns="86700" rIns="86700" bIns="86700" numCol="1" anchor="ctr">
              <a:spAutoFit/>
            </a:bodyPr>
            <a:lstStyle>
              <a:lvl1pPr defTabSz="914400">
                <a:defRPr sz="6200" b="1" i="0">
                  <a:solidFill>
                    <a:srgbClr val="000000"/>
                  </a:solidFill>
                  <a:uFill>
                    <a:solidFill>
                      <a:srgbClr val="000000"/>
                    </a:solidFill>
                  </a:uFill>
                  <a:latin typeface="Times New Roman"/>
                  <a:ea typeface="Times New Roman"/>
                  <a:cs typeface="Times New Roman"/>
                  <a:sym typeface="Times New Roman"/>
                </a:defRPr>
              </a:lvl1pPr>
            </a:lstStyle>
            <a:p>
              <a:pPr>
                <a:defRPr b="0">
                  <a:effectLst/>
                </a:defRPr>
              </a:pPr>
              <a:r>
                <a:rPr sz="8267"/>
                <a:t>$</a:t>
              </a:r>
            </a:p>
          </p:txBody>
        </p:sp>
      </p:grpSp>
      <p:sp>
        <p:nvSpPr>
          <p:cNvPr id="179" name="Shape 179"/>
          <p:cNvSpPr/>
          <p:nvPr/>
        </p:nvSpPr>
        <p:spPr>
          <a:xfrm>
            <a:off x="5780087" y="6466323"/>
            <a:ext cx="4913075" cy="2268359"/>
          </a:xfrm>
          <a:prstGeom prst="rect">
            <a:avLst/>
          </a:prstGeom>
          <a:solidFill>
            <a:srgbClr val="000000"/>
          </a:solidFill>
          <a:ln w="12700">
            <a:solidFill>
              <a:srgbClr val="000000"/>
            </a:solidFill>
          </a:ln>
          <a:extLst>
            <a:ext uri="{C572A759-6A51-4108-AA02-DFA0A04FC94B}">
              <ma14:wrappingTextBoxFlag xmlns:ma14="http://schemas.microsoft.com/office/mac/drawingml/2011/main" xmlns="" val="1"/>
            </a:ext>
          </a:extLst>
        </p:spPr>
        <p:txBody>
          <a:bodyPr lIns="86700" tIns="86700" rIns="86700" bIns="86700">
            <a:spAutoFit/>
          </a:bodyPr>
          <a:lstStyle>
            <a:lvl1pPr defTabSz="914400">
              <a:spcBef>
                <a:spcPts val="1400"/>
              </a:spcBef>
              <a:defRPr sz="3400" i="0">
                <a:solidFill>
                  <a:srgbClr val="FFFFFF"/>
                </a:solidFill>
                <a:uFill>
                  <a:solidFill>
                    <a:srgbClr val="FFFFFF"/>
                  </a:solidFill>
                </a:uFill>
                <a:latin typeface="Times New Roman"/>
                <a:ea typeface="Times New Roman"/>
                <a:cs typeface="Times New Roman"/>
                <a:sym typeface="Times New Roman"/>
              </a:defRPr>
            </a:lvl1pPr>
          </a:lstStyle>
          <a:p>
            <a:pPr>
              <a:defRPr>
                <a:solidFill>
                  <a:srgbClr val="000000"/>
                </a:solidFill>
                <a:effectLst/>
                <a:uFill>
                  <a:solidFill>
                    <a:srgbClr val="000000"/>
                  </a:solidFill>
                </a:uFill>
              </a:defRPr>
            </a:pPr>
            <a:r>
              <a:rPr sz="4534" dirty="0">
                <a:solidFill>
                  <a:schemeClr val="tx2"/>
                </a:solidFill>
              </a:rPr>
              <a:t>Missionary Society President, Board, Treasury</a:t>
            </a:r>
          </a:p>
        </p:txBody>
      </p:sp>
      <p:sp>
        <p:nvSpPr>
          <p:cNvPr id="180" name="Shape 180"/>
          <p:cNvSpPr/>
          <p:nvPr/>
        </p:nvSpPr>
        <p:spPr>
          <a:xfrm>
            <a:off x="11704677" y="5915409"/>
            <a:ext cx="4913075" cy="2976181"/>
          </a:xfrm>
          <a:prstGeom prst="rect">
            <a:avLst/>
          </a:prstGeom>
          <a:ln w="12700">
            <a:miter lim="400000"/>
          </a:ln>
          <a:extLst>
            <a:ext uri="{C572A759-6A51-4108-AA02-DFA0A04FC94B}">
              <ma14:wrappingTextBoxFlag xmlns:ma14="http://schemas.microsoft.com/office/mac/drawingml/2011/main" xmlns="" val="1"/>
            </a:ext>
          </a:extLst>
        </p:spPr>
        <p:txBody>
          <a:bodyPr lIns="86700" tIns="86700" rIns="86700" bIns="86700">
            <a:spAutoFit/>
          </a:bodyPr>
          <a:lstStyle/>
          <a:p>
            <a:pPr algn="l" defTabSz="1219261">
              <a:lnSpc>
                <a:spcPct val="70000"/>
              </a:lnSpc>
              <a:spcBef>
                <a:spcPts val="667"/>
              </a:spcBef>
              <a:defRPr sz="3400" i="0">
                <a:solidFill>
                  <a:srgbClr val="000000"/>
                </a:solidFill>
                <a:effectLst/>
                <a:uFill>
                  <a:solidFill>
                    <a:srgbClr val="000000"/>
                  </a:solidFill>
                </a:uFill>
                <a:latin typeface="Times New Roman"/>
                <a:ea typeface="Times New Roman"/>
                <a:cs typeface="Times New Roman"/>
                <a:sym typeface="Times New Roman"/>
              </a:defRPr>
            </a:pPr>
            <a:r>
              <a:rPr sz="4534"/>
              <a:t>Sees need </a:t>
            </a:r>
          </a:p>
          <a:p>
            <a:pPr algn="l" defTabSz="1219261">
              <a:lnSpc>
                <a:spcPct val="70000"/>
              </a:lnSpc>
              <a:spcBef>
                <a:spcPts val="667"/>
              </a:spcBef>
              <a:defRPr sz="3400" i="0">
                <a:solidFill>
                  <a:srgbClr val="000000"/>
                </a:solidFill>
                <a:effectLst/>
                <a:uFill>
                  <a:solidFill>
                    <a:srgbClr val="000000"/>
                  </a:solidFill>
                </a:uFill>
                <a:latin typeface="Times New Roman"/>
                <a:ea typeface="Times New Roman"/>
                <a:cs typeface="Times New Roman"/>
                <a:sym typeface="Times New Roman"/>
              </a:defRPr>
            </a:pPr>
            <a:r>
              <a:rPr sz="4534"/>
              <a:t>Appoints Men</a:t>
            </a:r>
          </a:p>
          <a:p>
            <a:pPr algn="l" defTabSz="1219261">
              <a:lnSpc>
                <a:spcPct val="70000"/>
              </a:lnSpc>
              <a:spcBef>
                <a:spcPts val="667"/>
              </a:spcBef>
              <a:defRPr sz="3400" i="0">
                <a:solidFill>
                  <a:srgbClr val="000000"/>
                </a:solidFill>
                <a:effectLst/>
                <a:uFill>
                  <a:solidFill>
                    <a:srgbClr val="000000"/>
                  </a:solidFill>
                </a:uFill>
                <a:latin typeface="Times New Roman"/>
                <a:ea typeface="Times New Roman"/>
                <a:cs typeface="Times New Roman"/>
                <a:sym typeface="Times New Roman"/>
              </a:defRPr>
            </a:pPr>
            <a:r>
              <a:rPr sz="4534"/>
              <a:t>Provide Place</a:t>
            </a:r>
          </a:p>
          <a:p>
            <a:pPr algn="l" defTabSz="1219261">
              <a:lnSpc>
                <a:spcPct val="70000"/>
              </a:lnSpc>
              <a:spcBef>
                <a:spcPts val="667"/>
              </a:spcBef>
              <a:defRPr sz="3400" i="0">
                <a:solidFill>
                  <a:srgbClr val="000000"/>
                </a:solidFill>
                <a:effectLst/>
                <a:uFill>
                  <a:solidFill>
                    <a:srgbClr val="000000"/>
                  </a:solidFill>
                </a:uFill>
                <a:latin typeface="Times New Roman"/>
                <a:ea typeface="Times New Roman"/>
                <a:cs typeface="Times New Roman"/>
                <a:sym typeface="Times New Roman"/>
              </a:defRPr>
            </a:pPr>
            <a:r>
              <a:rPr sz="4534"/>
              <a:t>Support</a:t>
            </a:r>
          </a:p>
          <a:p>
            <a:pPr algn="l" defTabSz="1219261">
              <a:lnSpc>
                <a:spcPct val="70000"/>
              </a:lnSpc>
              <a:spcBef>
                <a:spcPts val="667"/>
              </a:spcBef>
              <a:defRPr sz="3400" i="0">
                <a:solidFill>
                  <a:srgbClr val="000000"/>
                </a:solidFill>
                <a:effectLst/>
                <a:uFill>
                  <a:solidFill>
                    <a:srgbClr val="000000"/>
                  </a:solidFill>
                </a:uFill>
                <a:latin typeface="Times New Roman"/>
                <a:ea typeface="Times New Roman"/>
                <a:cs typeface="Times New Roman"/>
                <a:sym typeface="Times New Roman"/>
              </a:defRPr>
            </a:pPr>
            <a:r>
              <a:rPr sz="4534"/>
              <a:t>Needs &amp; Facilities</a:t>
            </a:r>
          </a:p>
        </p:txBody>
      </p:sp>
      <p:sp>
        <p:nvSpPr>
          <p:cNvPr id="181" name="Shape 181"/>
          <p:cNvSpPr/>
          <p:nvPr/>
        </p:nvSpPr>
        <p:spPr>
          <a:xfrm flipV="1">
            <a:off x="10837663" y="6321822"/>
            <a:ext cx="1011518" cy="722511"/>
          </a:xfrm>
          <a:prstGeom prst="line">
            <a:avLst/>
          </a:prstGeom>
          <a:ln w="12700">
            <a:solidFill>
              <a:srgbClr val="000000"/>
            </a:solidFill>
          </a:ln>
        </p:spPr>
        <p:txBody>
          <a:bodyPr lIns="86700" tIns="86700" rIns="86700" bIns="86700"/>
          <a:lstStyle/>
          <a:p>
            <a:pPr algn="l" defTabSz="609630">
              <a:defRPr sz="1600" i="0">
                <a:solidFill>
                  <a:srgbClr val="000000"/>
                </a:solidFill>
                <a:effectLst/>
                <a:latin typeface="Helvetica"/>
                <a:ea typeface="Helvetica"/>
                <a:cs typeface="Helvetica"/>
                <a:sym typeface="Helvetica"/>
              </a:defRPr>
            </a:pPr>
            <a:endParaRPr sz="2133"/>
          </a:p>
        </p:txBody>
      </p:sp>
      <p:sp>
        <p:nvSpPr>
          <p:cNvPr id="182" name="Shape 182"/>
          <p:cNvSpPr/>
          <p:nvPr/>
        </p:nvSpPr>
        <p:spPr>
          <a:xfrm flipV="1">
            <a:off x="10837664" y="6899830"/>
            <a:ext cx="1011516" cy="289006"/>
          </a:xfrm>
          <a:prstGeom prst="line">
            <a:avLst/>
          </a:prstGeom>
          <a:ln w="12700">
            <a:solidFill>
              <a:srgbClr val="000000"/>
            </a:solidFill>
          </a:ln>
        </p:spPr>
        <p:txBody>
          <a:bodyPr lIns="86700" tIns="86700" rIns="86700" bIns="86700"/>
          <a:lstStyle/>
          <a:p>
            <a:pPr algn="l" defTabSz="609630">
              <a:defRPr sz="1600" i="0">
                <a:solidFill>
                  <a:srgbClr val="000000"/>
                </a:solidFill>
                <a:effectLst/>
                <a:latin typeface="Helvetica"/>
                <a:ea typeface="Helvetica"/>
                <a:cs typeface="Helvetica"/>
                <a:sym typeface="Helvetica"/>
              </a:defRPr>
            </a:pPr>
            <a:endParaRPr sz="2133"/>
          </a:p>
        </p:txBody>
      </p:sp>
      <p:sp>
        <p:nvSpPr>
          <p:cNvPr id="183" name="Shape 183"/>
          <p:cNvSpPr/>
          <p:nvPr/>
        </p:nvSpPr>
        <p:spPr>
          <a:xfrm>
            <a:off x="10837664" y="7477839"/>
            <a:ext cx="1011516" cy="1"/>
          </a:xfrm>
          <a:prstGeom prst="line">
            <a:avLst/>
          </a:prstGeom>
          <a:ln w="12700">
            <a:solidFill>
              <a:srgbClr val="000000"/>
            </a:solidFill>
          </a:ln>
        </p:spPr>
        <p:txBody>
          <a:bodyPr lIns="86700" tIns="86700" rIns="86700" bIns="86700"/>
          <a:lstStyle/>
          <a:p>
            <a:pPr algn="l" defTabSz="609630">
              <a:defRPr sz="1600" i="0">
                <a:solidFill>
                  <a:srgbClr val="000000"/>
                </a:solidFill>
                <a:effectLst/>
                <a:latin typeface="Helvetica"/>
                <a:ea typeface="Helvetica"/>
                <a:cs typeface="Helvetica"/>
                <a:sym typeface="Helvetica"/>
              </a:defRPr>
            </a:pPr>
            <a:endParaRPr sz="2133"/>
          </a:p>
        </p:txBody>
      </p:sp>
      <p:sp>
        <p:nvSpPr>
          <p:cNvPr id="184" name="Shape 184"/>
          <p:cNvSpPr/>
          <p:nvPr/>
        </p:nvSpPr>
        <p:spPr>
          <a:xfrm>
            <a:off x="10837664" y="7766843"/>
            <a:ext cx="1011516" cy="289006"/>
          </a:xfrm>
          <a:prstGeom prst="line">
            <a:avLst/>
          </a:prstGeom>
          <a:ln w="12700">
            <a:solidFill>
              <a:srgbClr val="000000"/>
            </a:solidFill>
          </a:ln>
        </p:spPr>
        <p:txBody>
          <a:bodyPr lIns="86700" tIns="86700" rIns="86700" bIns="86700"/>
          <a:lstStyle/>
          <a:p>
            <a:pPr algn="l" defTabSz="609630">
              <a:defRPr sz="1600" i="0">
                <a:solidFill>
                  <a:srgbClr val="000000"/>
                </a:solidFill>
                <a:effectLst/>
                <a:latin typeface="Helvetica"/>
                <a:ea typeface="Helvetica"/>
                <a:cs typeface="Helvetica"/>
                <a:sym typeface="Helvetica"/>
              </a:defRPr>
            </a:pPr>
            <a:endParaRPr sz="2133"/>
          </a:p>
        </p:txBody>
      </p:sp>
      <p:sp>
        <p:nvSpPr>
          <p:cNvPr id="185" name="Shape 185"/>
          <p:cNvSpPr/>
          <p:nvPr/>
        </p:nvSpPr>
        <p:spPr>
          <a:xfrm>
            <a:off x="10837663" y="7911344"/>
            <a:ext cx="1011518" cy="722513"/>
          </a:xfrm>
          <a:prstGeom prst="line">
            <a:avLst/>
          </a:prstGeom>
          <a:ln w="12700">
            <a:solidFill>
              <a:srgbClr val="000000"/>
            </a:solidFill>
          </a:ln>
        </p:spPr>
        <p:txBody>
          <a:bodyPr lIns="86700" tIns="86700" rIns="86700" bIns="86700"/>
          <a:lstStyle/>
          <a:p>
            <a:pPr algn="l" defTabSz="609630">
              <a:defRPr sz="1600" i="0">
                <a:solidFill>
                  <a:srgbClr val="000000"/>
                </a:solidFill>
                <a:effectLst/>
                <a:latin typeface="Helvetica"/>
                <a:ea typeface="Helvetica"/>
                <a:cs typeface="Helvetica"/>
                <a:sym typeface="Helvetica"/>
              </a:defRPr>
            </a:pPr>
            <a:endParaRPr sz="2133"/>
          </a:p>
        </p:txBody>
      </p:sp>
      <p:sp>
        <p:nvSpPr>
          <p:cNvPr id="186" name="Shape 186"/>
          <p:cNvSpPr/>
          <p:nvPr/>
        </p:nvSpPr>
        <p:spPr>
          <a:xfrm>
            <a:off x="867012" y="7172833"/>
            <a:ext cx="2601041" cy="954859"/>
          </a:xfrm>
          <a:prstGeom prst="rect">
            <a:avLst/>
          </a:prstGeom>
          <a:ln w="12700">
            <a:miter lim="400000"/>
          </a:ln>
          <a:extLst>
            <a:ext uri="{C572A759-6A51-4108-AA02-DFA0A04FC94B}">
              <ma14:wrappingTextBoxFlag xmlns:ma14="http://schemas.microsoft.com/office/mac/drawingml/2011/main" xmlns="" val="1"/>
            </a:ext>
          </a:extLst>
        </p:spPr>
        <p:txBody>
          <a:bodyPr lIns="86700" tIns="86700" rIns="86700" bIns="86700">
            <a:spAutoFit/>
          </a:bodyPr>
          <a:lstStyle>
            <a:lvl1pPr algn="l" defTabSz="914400">
              <a:spcBef>
                <a:spcPts val="1600"/>
              </a:spcBef>
              <a:defRPr sz="3800" b="1" i="0">
                <a:solidFill>
                  <a:srgbClr val="000000"/>
                </a:solidFill>
                <a:uFill>
                  <a:solidFill>
                    <a:srgbClr val="000000"/>
                  </a:solidFill>
                </a:uFill>
                <a:latin typeface="Times New Roman"/>
                <a:ea typeface="Times New Roman"/>
                <a:cs typeface="Times New Roman"/>
                <a:sym typeface="Times New Roman"/>
              </a:defRPr>
            </a:lvl1pPr>
          </a:lstStyle>
          <a:p>
            <a:pPr>
              <a:defRPr b="0">
                <a:effectLst/>
              </a:defRPr>
            </a:pPr>
            <a:r>
              <a:rPr sz="5067"/>
              <a:t>Church</a:t>
            </a:r>
          </a:p>
        </p:txBody>
      </p:sp>
      <p:sp>
        <p:nvSpPr>
          <p:cNvPr id="187" name="Shape 187"/>
          <p:cNvSpPr/>
          <p:nvPr/>
        </p:nvSpPr>
        <p:spPr>
          <a:xfrm>
            <a:off x="867012" y="7758703"/>
            <a:ext cx="2601041" cy="954859"/>
          </a:xfrm>
          <a:prstGeom prst="rect">
            <a:avLst/>
          </a:prstGeom>
          <a:ln w="12700">
            <a:miter lim="400000"/>
          </a:ln>
          <a:extLst>
            <a:ext uri="{C572A759-6A51-4108-AA02-DFA0A04FC94B}">
              <ma14:wrappingTextBoxFlag xmlns:ma14="http://schemas.microsoft.com/office/mac/drawingml/2011/main" xmlns="" val="1"/>
            </a:ext>
          </a:extLst>
        </p:spPr>
        <p:txBody>
          <a:bodyPr lIns="86700" tIns="86700" rIns="86700" bIns="86700">
            <a:spAutoFit/>
          </a:bodyPr>
          <a:lstStyle>
            <a:lvl1pPr algn="l" defTabSz="914400">
              <a:spcBef>
                <a:spcPts val="1600"/>
              </a:spcBef>
              <a:defRPr sz="3800" b="1" i="0">
                <a:solidFill>
                  <a:srgbClr val="000000"/>
                </a:solidFill>
                <a:uFill>
                  <a:solidFill>
                    <a:srgbClr val="000000"/>
                  </a:solidFill>
                </a:uFill>
                <a:latin typeface="Times New Roman"/>
                <a:ea typeface="Times New Roman"/>
                <a:cs typeface="Times New Roman"/>
                <a:sym typeface="Times New Roman"/>
              </a:defRPr>
            </a:lvl1pPr>
          </a:lstStyle>
          <a:p>
            <a:pPr>
              <a:defRPr b="0">
                <a:effectLst/>
              </a:defRPr>
            </a:pPr>
            <a:r>
              <a:rPr sz="5067" dirty="0"/>
              <a:t>Church</a:t>
            </a:r>
          </a:p>
        </p:txBody>
      </p:sp>
      <p:sp>
        <p:nvSpPr>
          <p:cNvPr id="188" name="Shape 188"/>
          <p:cNvSpPr/>
          <p:nvPr/>
        </p:nvSpPr>
        <p:spPr>
          <a:xfrm>
            <a:off x="867012" y="8344852"/>
            <a:ext cx="2601041" cy="954859"/>
          </a:xfrm>
          <a:prstGeom prst="rect">
            <a:avLst/>
          </a:prstGeom>
          <a:ln w="12700">
            <a:miter lim="400000"/>
          </a:ln>
          <a:extLst>
            <a:ext uri="{C572A759-6A51-4108-AA02-DFA0A04FC94B}">
              <ma14:wrappingTextBoxFlag xmlns:ma14="http://schemas.microsoft.com/office/mac/drawingml/2011/main" xmlns="" val="1"/>
            </a:ext>
          </a:extLst>
        </p:spPr>
        <p:txBody>
          <a:bodyPr lIns="86700" tIns="86700" rIns="86700" bIns="86700">
            <a:spAutoFit/>
          </a:bodyPr>
          <a:lstStyle>
            <a:lvl1pPr algn="l" defTabSz="914400">
              <a:spcBef>
                <a:spcPts val="1600"/>
              </a:spcBef>
              <a:defRPr sz="3800" b="1" i="0">
                <a:solidFill>
                  <a:srgbClr val="000000"/>
                </a:solidFill>
                <a:uFill>
                  <a:solidFill>
                    <a:srgbClr val="000000"/>
                  </a:solidFill>
                </a:uFill>
                <a:latin typeface="Times New Roman"/>
                <a:ea typeface="Times New Roman"/>
                <a:cs typeface="Times New Roman"/>
                <a:sym typeface="Times New Roman"/>
              </a:defRPr>
            </a:lvl1pPr>
          </a:lstStyle>
          <a:p>
            <a:pPr>
              <a:defRPr b="0">
                <a:effectLst/>
              </a:defRPr>
            </a:pPr>
            <a:r>
              <a:rPr sz="5067" dirty="0"/>
              <a:t>Church</a:t>
            </a:r>
          </a:p>
        </p:txBody>
      </p:sp>
      <p:grpSp>
        <p:nvGrpSpPr>
          <p:cNvPr id="2" name="Group 1"/>
          <p:cNvGrpSpPr/>
          <p:nvPr/>
        </p:nvGrpSpPr>
        <p:grpSpPr>
          <a:xfrm>
            <a:off x="867010" y="2068230"/>
            <a:ext cx="15750741" cy="2829226"/>
            <a:chOff x="867011" y="2068229"/>
            <a:chExt cx="15606240" cy="3220742"/>
          </a:xfrm>
        </p:grpSpPr>
        <p:sp>
          <p:nvSpPr>
            <p:cNvPr id="168" name="Shape 168"/>
            <p:cNvSpPr/>
            <p:nvPr/>
          </p:nvSpPr>
          <p:spPr>
            <a:xfrm>
              <a:off x="867011" y="3142774"/>
              <a:ext cx="2890046" cy="954859"/>
            </a:xfrm>
            <a:prstGeom prst="rect">
              <a:avLst/>
            </a:prstGeom>
            <a:ln w="12700">
              <a:miter lim="400000"/>
            </a:ln>
            <a:extLst>
              <a:ext uri="{C572A759-6A51-4108-AA02-DFA0A04FC94B}">
                <ma14:wrappingTextBoxFlag xmlns:ma14="http://schemas.microsoft.com/office/mac/drawingml/2011/main" xmlns="" val="1"/>
              </a:ext>
            </a:extLst>
          </p:spPr>
          <p:txBody>
            <a:bodyPr lIns="86700" tIns="86700" rIns="86700" bIns="86700">
              <a:spAutoFit/>
            </a:bodyPr>
            <a:lstStyle>
              <a:lvl1pPr algn="l" defTabSz="914400">
                <a:spcBef>
                  <a:spcPts val="1600"/>
                </a:spcBef>
                <a:defRPr sz="3800" b="1" i="0">
                  <a:solidFill>
                    <a:srgbClr val="000000"/>
                  </a:solidFill>
                  <a:uFill>
                    <a:solidFill>
                      <a:srgbClr val="000000"/>
                    </a:solidFill>
                  </a:uFill>
                  <a:latin typeface="Times New Roman"/>
                  <a:ea typeface="Times New Roman"/>
                  <a:cs typeface="Times New Roman"/>
                  <a:sym typeface="Times New Roman"/>
                </a:defRPr>
              </a:lvl1pPr>
            </a:lstStyle>
            <a:p>
              <a:pPr>
                <a:defRPr b="0">
                  <a:effectLst/>
                </a:defRPr>
              </a:pPr>
              <a:r>
                <a:rPr sz="5067"/>
                <a:t>Church</a:t>
              </a:r>
            </a:p>
          </p:txBody>
        </p:sp>
        <p:sp>
          <p:nvSpPr>
            <p:cNvPr id="169" name="Shape 169"/>
            <p:cNvSpPr/>
            <p:nvPr/>
          </p:nvSpPr>
          <p:spPr>
            <a:xfrm>
              <a:off x="11560174" y="2275758"/>
              <a:ext cx="4913077" cy="3013213"/>
            </a:xfrm>
            <a:prstGeom prst="rect">
              <a:avLst/>
            </a:prstGeom>
            <a:ln w="12700">
              <a:miter lim="400000"/>
            </a:ln>
            <a:extLst>
              <a:ext uri="{C572A759-6A51-4108-AA02-DFA0A04FC94B}">
                <ma14:wrappingTextBoxFlag xmlns:ma14="http://schemas.microsoft.com/office/mac/drawingml/2011/main" xmlns="" val="1"/>
              </a:ext>
            </a:extLst>
          </p:spPr>
          <p:txBody>
            <a:bodyPr lIns="86700" tIns="86700" rIns="86700" bIns="86700">
              <a:spAutoFit/>
            </a:bodyPr>
            <a:lstStyle/>
            <a:p>
              <a:pPr algn="l" defTabSz="1219261">
                <a:lnSpc>
                  <a:spcPct val="70000"/>
                </a:lnSpc>
                <a:spcBef>
                  <a:spcPts val="667"/>
                </a:spcBef>
                <a:defRPr sz="3400" i="0">
                  <a:solidFill>
                    <a:srgbClr val="000000"/>
                  </a:solidFill>
                  <a:effectLst/>
                  <a:uFill>
                    <a:solidFill>
                      <a:srgbClr val="000000"/>
                    </a:solidFill>
                  </a:uFill>
                  <a:latin typeface="Times New Roman"/>
                  <a:ea typeface="Times New Roman"/>
                  <a:cs typeface="Times New Roman"/>
                  <a:sym typeface="Times New Roman"/>
                </a:defRPr>
              </a:pPr>
              <a:r>
                <a:rPr sz="3900" dirty="0"/>
                <a:t>Sees need - Acts 13</a:t>
              </a:r>
            </a:p>
            <a:p>
              <a:pPr algn="l" defTabSz="1219261">
                <a:lnSpc>
                  <a:spcPct val="70000"/>
                </a:lnSpc>
                <a:spcBef>
                  <a:spcPts val="667"/>
                </a:spcBef>
                <a:defRPr sz="3400" i="0">
                  <a:solidFill>
                    <a:srgbClr val="000000"/>
                  </a:solidFill>
                  <a:effectLst/>
                  <a:uFill>
                    <a:solidFill>
                      <a:srgbClr val="000000"/>
                    </a:solidFill>
                  </a:uFill>
                  <a:latin typeface="Times New Roman"/>
                  <a:ea typeface="Times New Roman"/>
                  <a:cs typeface="Times New Roman"/>
                  <a:sym typeface="Times New Roman"/>
                </a:defRPr>
              </a:pPr>
              <a:r>
                <a:rPr sz="3900" dirty="0"/>
                <a:t>Appoints Men</a:t>
              </a:r>
            </a:p>
            <a:p>
              <a:pPr algn="l" defTabSz="1219261">
                <a:lnSpc>
                  <a:spcPct val="70000"/>
                </a:lnSpc>
                <a:spcBef>
                  <a:spcPts val="667"/>
                </a:spcBef>
                <a:defRPr sz="3400" i="0">
                  <a:solidFill>
                    <a:srgbClr val="000000"/>
                  </a:solidFill>
                  <a:effectLst/>
                  <a:uFill>
                    <a:solidFill>
                      <a:srgbClr val="000000"/>
                    </a:solidFill>
                  </a:uFill>
                  <a:latin typeface="Times New Roman"/>
                  <a:ea typeface="Times New Roman"/>
                  <a:cs typeface="Times New Roman"/>
                  <a:sym typeface="Times New Roman"/>
                </a:defRPr>
              </a:pPr>
              <a:r>
                <a:rPr sz="3900" dirty="0"/>
                <a:t>Provide Place</a:t>
              </a:r>
            </a:p>
            <a:p>
              <a:pPr algn="l" defTabSz="1219261">
                <a:lnSpc>
                  <a:spcPct val="70000"/>
                </a:lnSpc>
                <a:spcBef>
                  <a:spcPts val="667"/>
                </a:spcBef>
                <a:defRPr sz="3400" i="0">
                  <a:solidFill>
                    <a:srgbClr val="000000"/>
                  </a:solidFill>
                  <a:effectLst/>
                  <a:uFill>
                    <a:solidFill>
                      <a:srgbClr val="000000"/>
                    </a:solidFill>
                  </a:uFill>
                  <a:latin typeface="Times New Roman"/>
                  <a:ea typeface="Times New Roman"/>
                  <a:cs typeface="Times New Roman"/>
                  <a:sym typeface="Times New Roman"/>
                </a:defRPr>
              </a:pPr>
              <a:r>
                <a:rPr sz="3900" dirty="0"/>
                <a:t>Support</a:t>
              </a:r>
            </a:p>
            <a:p>
              <a:pPr algn="l" defTabSz="1219261">
                <a:lnSpc>
                  <a:spcPct val="70000"/>
                </a:lnSpc>
                <a:spcBef>
                  <a:spcPts val="667"/>
                </a:spcBef>
                <a:defRPr sz="3400" i="0">
                  <a:solidFill>
                    <a:srgbClr val="000000"/>
                  </a:solidFill>
                  <a:effectLst/>
                  <a:uFill>
                    <a:solidFill>
                      <a:srgbClr val="000000"/>
                    </a:solidFill>
                  </a:uFill>
                  <a:latin typeface="Times New Roman"/>
                  <a:ea typeface="Times New Roman"/>
                  <a:cs typeface="Times New Roman"/>
                  <a:sym typeface="Times New Roman"/>
                </a:defRPr>
              </a:pPr>
              <a:r>
                <a:rPr sz="3900" dirty="0"/>
                <a:t>Needs &amp; Facilities</a:t>
              </a:r>
            </a:p>
          </p:txBody>
        </p:sp>
        <p:sp>
          <p:nvSpPr>
            <p:cNvPr id="170" name="Shape 170"/>
            <p:cNvSpPr/>
            <p:nvPr/>
          </p:nvSpPr>
          <p:spPr>
            <a:xfrm flipV="1">
              <a:off x="3323550" y="2564764"/>
              <a:ext cx="8236626" cy="722513"/>
            </a:xfrm>
            <a:prstGeom prst="line">
              <a:avLst/>
            </a:prstGeom>
            <a:ln w="12700">
              <a:solidFill>
                <a:srgbClr val="000000"/>
              </a:solidFill>
            </a:ln>
          </p:spPr>
          <p:txBody>
            <a:bodyPr lIns="86700" tIns="86700" rIns="86700" bIns="86700"/>
            <a:lstStyle/>
            <a:p>
              <a:pPr algn="l" defTabSz="609630">
                <a:defRPr sz="1600" i="0">
                  <a:solidFill>
                    <a:srgbClr val="000000"/>
                  </a:solidFill>
                  <a:effectLst/>
                  <a:latin typeface="Helvetica"/>
                  <a:ea typeface="Helvetica"/>
                  <a:cs typeface="Helvetica"/>
                  <a:sym typeface="Helvetica"/>
                </a:defRPr>
              </a:pPr>
              <a:endParaRPr sz="2133"/>
            </a:p>
          </p:txBody>
        </p:sp>
        <p:sp>
          <p:nvSpPr>
            <p:cNvPr id="171" name="Shape 171"/>
            <p:cNvSpPr/>
            <p:nvPr/>
          </p:nvSpPr>
          <p:spPr>
            <a:xfrm flipV="1">
              <a:off x="3323550" y="3287276"/>
              <a:ext cx="8381129" cy="144503"/>
            </a:xfrm>
            <a:prstGeom prst="line">
              <a:avLst/>
            </a:prstGeom>
            <a:ln w="12700">
              <a:solidFill>
                <a:srgbClr val="000000"/>
              </a:solidFill>
            </a:ln>
          </p:spPr>
          <p:txBody>
            <a:bodyPr lIns="86700" tIns="86700" rIns="86700" bIns="86700"/>
            <a:lstStyle/>
            <a:p>
              <a:pPr algn="l" defTabSz="609630">
                <a:defRPr sz="1600" i="0">
                  <a:solidFill>
                    <a:srgbClr val="000000"/>
                  </a:solidFill>
                  <a:effectLst/>
                  <a:latin typeface="Helvetica"/>
                  <a:ea typeface="Helvetica"/>
                  <a:cs typeface="Helvetica"/>
                  <a:sym typeface="Helvetica"/>
                </a:defRPr>
              </a:pPr>
              <a:endParaRPr sz="2133"/>
            </a:p>
          </p:txBody>
        </p:sp>
        <p:sp>
          <p:nvSpPr>
            <p:cNvPr id="172" name="Shape 172"/>
            <p:cNvSpPr/>
            <p:nvPr/>
          </p:nvSpPr>
          <p:spPr>
            <a:xfrm>
              <a:off x="3323550" y="3576280"/>
              <a:ext cx="8381129" cy="289007"/>
            </a:xfrm>
            <a:prstGeom prst="line">
              <a:avLst/>
            </a:prstGeom>
            <a:ln w="12700">
              <a:solidFill>
                <a:srgbClr val="000000"/>
              </a:solidFill>
            </a:ln>
          </p:spPr>
          <p:txBody>
            <a:bodyPr lIns="86700" tIns="86700" rIns="86700" bIns="86700"/>
            <a:lstStyle/>
            <a:p>
              <a:pPr algn="l" defTabSz="609630">
                <a:defRPr sz="1600" i="0">
                  <a:solidFill>
                    <a:srgbClr val="000000"/>
                  </a:solidFill>
                  <a:effectLst/>
                  <a:latin typeface="Helvetica"/>
                  <a:ea typeface="Helvetica"/>
                  <a:cs typeface="Helvetica"/>
                  <a:sym typeface="Helvetica"/>
                </a:defRPr>
              </a:pPr>
              <a:endParaRPr sz="2133"/>
            </a:p>
          </p:txBody>
        </p:sp>
        <p:sp>
          <p:nvSpPr>
            <p:cNvPr id="173" name="Shape 173"/>
            <p:cNvSpPr/>
            <p:nvPr/>
          </p:nvSpPr>
          <p:spPr>
            <a:xfrm>
              <a:off x="3323550" y="3720781"/>
              <a:ext cx="8236626" cy="722514"/>
            </a:xfrm>
            <a:prstGeom prst="line">
              <a:avLst/>
            </a:prstGeom>
            <a:ln w="12700">
              <a:solidFill>
                <a:srgbClr val="000000"/>
              </a:solidFill>
            </a:ln>
          </p:spPr>
          <p:txBody>
            <a:bodyPr lIns="86700" tIns="86700" rIns="86700" bIns="86700"/>
            <a:lstStyle/>
            <a:p>
              <a:pPr algn="l" defTabSz="609630">
                <a:defRPr sz="1600" i="0">
                  <a:solidFill>
                    <a:srgbClr val="000000"/>
                  </a:solidFill>
                  <a:effectLst/>
                  <a:latin typeface="Helvetica"/>
                  <a:ea typeface="Helvetica"/>
                  <a:cs typeface="Helvetica"/>
                  <a:sym typeface="Helvetica"/>
                </a:defRPr>
              </a:pPr>
              <a:endParaRPr sz="2133"/>
            </a:p>
          </p:txBody>
        </p:sp>
        <p:sp>
          <p:nvSpPr>
            <p:cNvPr id="174" name="Shape 174"/>
            <p:cNvSpPr/>
            <p:nvPr/>
          </p:nvSpPr>
          <p:spPr>
            <a:xfrm>
              <a:off x="3323550" y="3865285"/>
              <a:ext cx="8381129" cy="1156017"/>
            </a:xfrm>
            <a:prstGeom prst="line">
              <a:avLst/>
            </a:prstGeom>
            <a:ln w="12700">
              <a:solidFill>
                <a:srgbClr val="000000"/>
              </a:solidFill>
            </a:ln>
          </p:spPr>
          <p:txBody>
            <a:bodyPr lIns="86700" tIns="86700" rIns="86700" bIns="86700"/>
            <a:lstStyle/>
            <a:p>
              <a:pPr algn="l" defTabSz="609630">
                <a:defRPr sz="1600" i="0">
                  <a:solidFill>
                    <a:srgbClr val="000000"/>
                  </a:solidFill>
                  <a:effectLst/>
                  <a:latin typeface="Helvetica"/>
                  <a:ea typeface="Helvetica"/>
                  <a:cs typeface="Helvetica"/>
                  <a:sym typeface="Helvetica"/>
                </a:defRPr>
              </a:pPr>
              <a:endParaRPr sz="2133"/>
            </a:p>
          </p:txBody>
        </p:sp>
        <p:sp>
          <p:nvSpPr>
            <p:cNvPr id="190" name="Shape 190"/>
            <p:cNvSpPr/>
            <p:nvPr/>
          </p:nvSpPr>
          <p:spPr>
            <a:xfrm>
              <a:off x="1007836" y="2068229"/>
              <a:ext cx="5371967" cy="995959"/>
            </a:xfrm>
            <a:prstGeom prst="rect">
              <a:avLst/>
            </a:prstGeom>
            <a:ln w="12700">
              <a:miter lim="400000"/>
            </a:ln>
            <a:extLst>
              <a:ext uri="{C572A759-6A51-4108-AA02-DFA0A04FC94B}">
                <ma14:wrappingTextBoxFlag xmlns:ma14="http://schemas.microsoft.com/office/mac/drawingml/2011/main" xmlns="" val="1"/>
              </a:ext>
            </a:extLst>
          </p:spPr>
          <p:txBody>
            <a:bodyPr lIns="86700" tIns="86700" rIns="86700" bIns="86700">
              <a:spAutoFit/>
            </a:bodyPr>
            <a:lstStyle>
              <a:lvl1pPr>
                <a:defRPr>
                  <a:solidFill>
                    <a:srgbClr val="C82506"/>
                  </a:solidFill>
                </a:defRPr>
              </a:lvl1pPr>
            </a:lstStyle>
            <a:p>
              <a:pPr>
                <a:defRPr>
                  <a:effectLst/>
                </a:defRPr>
              </a:pPr>
              <a:r>
                <a:rPr sz="5334" dirty="0"/>
                <a:t>Bible Pattern</a:t>
              </a:r>
            </a:p>
          </p:txBody>
        </p:sp>
      </p:grpSp>
      <p:sp>
        <p:nvSpPr>
          <p:cNvPr id="191" name="Shape 191"/>
          <p:cNvSpPr/>
          <p:nvPr/>
        </p:nvSpPr>
        <p:spPr>
          <a:xfrm>
            <a:off x="1289230" y="5652446"/>
            <a:ext cx="4190564" cy="995959"/>
          </a:xfrm>
          <a:prstGeom prst="rect">
            <a:avLst/>
          </a:prstGeom>
          <a:ln w="12700">
            <a:miter lim="400000"/>
          </a:ln>
          <a:extLst>
            <a:ext uri="{C572A759-6A51-4108-AA02-DFA0A04FC94B}">
              <ma14:wrappingTextBoxFlag xmlns:ma14="http://schemas.microsoft.com/office/mac/drawingml/2011/main" xmlns="" val="1"/>
            </a:ext>
          </a:extLst>
        </p:spPr>
        <p:txBody>
          <a:bodyPr lIns="86700" tIns="86700" rIns="86700" bIns="86700">
            <a:spAutoFit/>
          </a:bodyPr>
          <a:lstStyle>
            <a:lvl1pPr>
              <a:defRPr>
                <a:solidFill>
                  <a:srgbClr val="C82506"/>
                </a:solidFill>
              </a:defRPr>
            </a:lvl1pPr>
          </a:lstStyle>
          <a:p>
            <a:pPr>
              <a:defRPr>
                <a:effectLst/>
              </a:defRPr>
            </a:pPr>
            <a:r>
              <a:rPr sz="5334" dirty="0"/>
              <a:t>No Pattern</a:t>
            </a:r>
          </a:p>
        </p:txBody>
      </p:sp>
      <p:pic>
        <p:nvPicPr>
          <p:cNvPr id="3" name="Picture 2"/>
          <p:cNvPicPr>
            <a:picLocks noChangeAspect="1"/>
          </p:cNvPicPr>
          <p:nvPr/>
        </p:nvPicPr>
        <p:blipFill>
          <a:blip r:embed="rId2"/>
          <a:stretch>
            <a:fillRect/>
          </a:stretch>
        </p:blipFill>
        <p:spPr>
          <a:xfrm>
            <a:off x="890948" y="4774008"/>
            <a:ext cx="15637595" cy="1213209"/>
          </a:xfrm>
          <a:prstGeom prst="rect">
            <a:avLst/>
          </a:prstGeom>
        </p:spPr>
      </p:pic>
    </p:spTree>
  </p:cSld>
  <p:clrMapOvr>
    <a:masterClrMapping/>
  </p:clrMapOvr>
  <p:transition spd="slow">
    <p:wipe dir="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191"/>
                                        </p:tgtEl>
                                        <p:attrNameLst>
                                          <p:attrName>style.visibility</p:attrName>
                                        </p:attrNameLst>
                                      </p:cBhvr>
                                      <p:to>
                                        <p:strVal val="visible"/>
                                      </p:to>
                                    </p:set>
                                    <p:animEffect transition="in" filter="wipe(up)">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p:tmAbs val="0"/>
                                  </p:iterate>
                                  <p:childTnLst>
                                    <p:set>
                                      <p:cBhvr>
                                        <p:cTn id="11" fill="hold"/>
                                        <p:tgtEl>
                                          <p:spTgt spid="180"/>
                                        </p:tgtEl>
                                        <p:attrNameLst>
                                          <p:attrName>style.visibility</p:attrName>
                                        </p:attrNameLst>
                                      </p:cBhvr>
                                      <p:to>
                                        <p:strVal val="visible"/>
                                      </p:to>
                                    </p:set>
                                    <p:animEffect transition="in" filter="wipe(up)">
                                      <p:cBhvr>
                                        <p:cTn id="12" dur="1000"/>
                                        <p:tgtEl>
                                          <p:spTgt spid="180"/>
                                        </p:tgtEl>
                                      </p:cBhvr>
                                    </p:animEffect>
                                  </p:childTnLst>
                                </p:cTn>
                              </p:par>
                            </p:childTnLst>
                          </p:cTn>
                        </p:par>
                        <p:par>
                          <p:cTn id="13" fill="hold">
                            <p:stCondLst>
                              <p:cond delay="1000"/>
                            </p:stCondLst>
                            <p:childTnLst>
                              <p:par>
                                <p:cTn id="14" presetID="22" presetClass="entr" presetSubtype="1" fill="hold" grpId="0" nodeType="afterEffect">
                                  <p:stCondLst>
                                    <p:cond delay="0"/>
                                  </p:stCondLst>
                                  <p:iterate>
                                    <p:tmAbs val="0"/>
                                  </p:iterate>
                                  <p:childTnLst>
                                    <p:set>
                                      <p:cBhvr>
                                        <p:cTn id="15" fill="hold"/>
                                        <p:tgtEl>
                                          <p:spTgt spid="179"/>
                                        </p:tgtEl>
                                        <p:attrNameLst>
                                          <p:attrName>style.visibility</p:attrName>
                                        </p:attrNameLst>
                                      </p:cBhvr>
                                      <p:to>
                                        <p:strVal val="visible"/>
                                      </p:to>
                                    </p:set>
                                    <p:animEffect transition="in" filter="wipe(up)">
                                      <p:cBhvr>
                                        <p:cTn id="16" dur="1000"/>
                                        <p:tgtEl>
                                          <p:spTgt spid="179"/>
                                        </p:tgtEl>
                                      </p:cBhvr>
                                    </p:animEffect>
                                  </p:childTnLst>
                                </p:cTn>
                              </p:par>
                            </p:childTnLst>
                          </p:cTn>
                        </p:par>
                        <p:par>
                          <p:cTn id="17" fill="hold">
                            <p:stCondLst>
                              <p:cond delay="2000"/>
                            </p:stCondLst>
                            <p:childTnLst>
                              <p:par>
                                <p:cTn id="18" presetID="22" presetClass="entr" presetSubtype="1" fill="hold" grpId="0" nodeType="afterEffect">
                                  <p:stCondLst>
                                    <p:cond delay="0"/>
                                  </p:stCondLst>
                                  <p:iterate>
                                    <p:tmAbs val="0"/>
                                  </p:iterate>
                                  <p:childTnLst>
                                    <p:set>
                                      <p:cBhvr>
                                        <p:cTn id="19" fill="hold"/>
                                        <p:tgtEl>
                                          <p:spTgt spid="181"/>
                                        </p:tgtEl>
                                        <p:attrNameLst>
                                          <p:attrName>style.visibility</p:attrName>
                                        </p:attrNameLst>
                                      </p:cBhvr>
                                      <p:to>
                                        <p:strVal val="visible"/>
                                      </p:to>
                                    </p:set>
                                    <p:animEffect transition="in" filter="wipe(up)">
                                      <p:cBhvr>
                                        <p:cTn id="20" dur="1000"/>
                                        <p:tgtEl>
                                          <p:spTgt spid="181"/>
                                        </p:tgtEl>
                                      </p:cBhvr>
                                    </p:animEffect>
                                  </p:childTnLst>
                                </p:cTn>
                              </p:par>
                            </p:childTnLst>
                          </p:cTn>
                        </p:par>
                        <p:par>
                          <p:cTn id="21" fill="hold">
                            <p:stCondLst>
                              <p:cond delay="3000"/>
                            </p:stCondLst>
                            <p:childTnLst>
                              <p:par>
                                <p:cTn id="22" presetID="22" presetClass="entr" presetSubtype="1" fill="hold" grpId="0" nodeType="afterEffect">
                                  <p:stCondLst>
                                    <p:cond delay="0"/>
                                  </p:stCondLst>
                                  <p:iterate>
                                    <p:tmAbs val="0"/>
                                  </p:iterate>
                                  <p:childTnLst>
                                    <p:set>
                                      <p:cBhvr>
                                        <p:cTn id="23" fill="hold"/>
                                        <p:tgtEl>
                                          <p:spTgt spid="182"/>
                                        </p:tgtEl>
                                        <p:attrNameLst>
                                          <p:attrName>style.visibility</p:attrName>
                                        </p:attrNameLst>
                                      </p:cBhvr>
                                      <p:to>
                                        <p:strVal val="visible"/>
                                      </p:to>
                                    </p:set>
                                    <p:animEffect transition="in" filter="wipe(up)">
                                      <p:cBhvr>
                                        <p:cTn id="24" dur="1000"/>
                                        <p:tgtEl>
                                          <p:spTgt spid="182"/>
                                        </p:tgtEl>
                                      </p:cBhvr>
                                    </p:animEffect>
                                  </p:childTnLst>
                                </p:cTn>
                              </p:par>
                            </p:childTnLst>
                          </p:cTn>
                        </p:par>
                        <p:par>
                          <p:cTn id="25" fill="hold">
                            <p:stCondLst>
                              <p:cond delay="4000"/>
                            </p:stCondLst>
                            <p:childTnLst>
                              <p:par>
                                <p:cTn id="26" presetID="22" presetClass="entr" presetSubtype="1" fill="hold" grpId="0" nodeType="afterEffect">
                                  <p:stCondLst>
                                    <p:cond delay="0"/>
                                  </p:stCondLst>
                                  <p:iterate>
                                    <p:tmAbs val="0"/>
                                  </p:iterate>
                                  <p:childTnLst>
                                    <p:set>
                                      <p:cBhvr>
                                        <p:cTn id="27" fill="hold"/>
                                        <p:tgtEl>
                                          <p:spTgt spid="183"/>
                                        </p:tgtEl>
                                        <p:attrNameLst>
                                          <p:attrName>style.visibility</p:attrName>
                                        </p:attrNameLst>
                                      </p:cBhvr>
                                      <p:to>
                                        <p:strVal val="visible"/>
                                      </p:to>
                                    </p:set>
                                    <p:animEffect transition="in" filter="wipe(up)">
                                      <p:cBhvr>
                                        <p:cTn id="28" dur="1000"/>
                                        <p:tgtEl>
                                          <p:spTgt spid="183"/>
                                        </p:tgtEl>
                                      </p:cBhvr>
                                    </p:animEffect>
                                  </p:childTnLst>
                                </p:cTn>
                              </p:par>
                            </p:childTnLst>
                          </p:cTn>
                        </p:par>
                        <p:par>
                          <p:cTn id="29" fill="hold">
                            <p:stCondLst>
                              <p:cond delay="5000"/>
                            </p:stCondLst>
                            <p:childTnLst>
                              <p:par>
                                <p:cTn id="30" presetID="22" presetClass="entr" presetSubtype="1" fill="hold" grpId="0" nodeType="afterEffect">
                                  <p:stCondLst>
                                    <p:cond delay="0"/>
                                  </p:stCondLst>
                                  <p:iterate>
                                    <p:tmAbs val="0"/>
                                  </p:iterate>
                                  <p:childTnLst>
                                    <p:set>
                                      <p:cBhvr>
                                        <p:cTn id="31" fill="hold"/>
                                        <p:tgtEl>
                                          <p:spTgt spid="184"/>
                                        </p:tgtEl>
                                        <p:attrNameLst>
                                          <p:attrName>style.visibility</p:attrName>
                                        </p:attrNameLst>
                                      </p:cBhvr>
                                      <p:to>
                                        <p:strVal val="visible"/>
                                      </p:to>
                                    </p:set>
                                    <p:animEffect transition="in" filter="wipe(up)">
                                      <p:cBhvr>
                                        <p:cTn id="32" dur="1000"/>
                                        <p:tgtEl>
                                          <p:spTgt spid="184"/>
                                        </p:tgtEl>
                                      </p:cBhvr>
                                    </p:animEffect>
                                  </p:childTnLst>
                                </p:cTn>
                              </p:par>
                            </p:childTnLst>
                          </p:cTn>
                        </p:par>
                        <p:par>
                          <p:cTn id="33" fill="hold">
                            <p:stCondLst>
                              <p:cond delay="6000"/>
                            </p:stCondLst>
                            <p:childTnLst>
                              <p:par>
                                <p:cTn id="34" presetID="22" presetClass="entr" presetSubtype="1" fill="hold" grpId="0" nodeType="afterEffect">
                                  <p:stCondLst>
                                    <p:cond delay="0"/>
                                  </p:stCondLst>
                                  <p:iterate>
                                    <p:tmAbs val="0"/>
                                  </p:iterate>
                                  <p:childTnLst>
                                    <p:set>
                                      <p:cBhvr>
                                        <p:cTn id="35" fill="hold"/>
                                        <p:tgtEl>
                                          <p:spTgt spid="185"/>
                                        </p:tgtEl>
                                        <p:attrNameLst>
                                          <p:attrName>style.visibility</p:attrName>
                                        </p:attrNameLst>
                                      </p:cBhvr>
                                      <p:to>
                                        <p:strVal val="visible"/>
                                      </p:to>
                                    </p:set>
                                    <p:animEffect transition="in" filter="wipe(up)">
                                      <p:cBhvr>
                                        <p:cTn id="36" dur="1000"/>
                                        <p:tgtEl>
                                          <p:spTgt spid="185"/>
                                        </p:tgtEl>
                                      </p:cBhvr>
                                    </p:animEffect>
                                  </p:childTnLst>
                                </p:cTn>
                              </p:par>
                            </p:childTnLst>
                          </p:cTn>
                        </p:par>
                        <p:par>
                          <p:cTn id="37" fill="hold">
                            <p:stCondLst>
                              <p:cond delay="7000"/>
                            </p:stCondLst>
                            <p:childTnLst>
                              <p:par>
                                <p:cTn id="38" presetID="22" presetClass="entr" presetSubtype="1" fill="hold" grpId="0" nodeType="afterEffect">
                                  <p:stCondLst>
                                    <p:cond delay="0"/>
                                  </p:stCondLst>
                                  <p:iterate>
                                    <p:tmAbs val="0"/>
                                  </p:iterate>
                                  <p:childTnLst>
                                    <p:set>
                                      <p:cBhvr>
                                        <p:cTn id="39" fill="hold"/>
                                        <p:tgtEl>
                                          <p:spTgt spid="175"/>
                                        </p:tgtEl>
                                        <p:attrNameLst>
                                          <p:attrName>style.visibility</p:attrName>
                                        </p:attrNameLst>
                                      </p:cBhvr>
                                      <p:to>
                                        <p:strVal val="visible"/>
                                      </p:to>
                                    </p:set>
                                    <p:animEffect transition="in" filter="wipe(up)">
                                      <p:cBhvr>
                                        <p:cTn id="40" dur="1000"/>
                                        <p:tgtEl>
                                          <p:spTgt spid="175"/>
                                        </p:tgtEl>
                                      </p:cBhvr>
                                    </p:animEffect>
                                  </p:childTnLst>
                                </p:cTn>
                              </p:par>
                            </p:childTnLst>
                          </p:cTn>
                        </p:par>
                        <p:par>
                          <p:cTn id="41" fill="hold">
                            <p:stCondLst>
                              <p:cond delay="8000"/>
                            </p:stCondLst>
                            <p:childTnLst>
                              <p:par>
                                <p:cTn id="42" presetID="22" presetClass="entr" presetSubtype="1" fill="hold" grpId="0" nodeType="afterEffect">
                                  <p:stCondLst>
                                    <p:cond delay="0"/>
                                  </p:stCondLst>
                                  <p:iterate>
                                    <p:tmAbs val="0"/>
                                  </p:iterate>
                                  <p:childTnLst>
                                    <p:set>
                                      <p:cBhvr>
                                        <p:cTn id="43" fill="hold"/>
                                        <p:tgtEl>
                                          <p:spTgt spid="186"/>
                                        </p:tgtEl>
                                        <p:attrNameLst>
                                          <p:attrName>style.visibility</p:attrName>
                                        </p:attrNameLst>
                                      </p:cBhvr>
                                      <p:to>
                                        <p:strVal val="visible"/>
                                      </p:to>
                                    </p:set>
                                    <p:animEffect transition="in" filter="wipe(up)">
                                      <p:cBhvr>
                                        <p:cTn id="44" dur="1000"/>
                                        <p:tgtEl>
                                          <p:spTgt spid="186"/>
                                        </p:tgtEl>
                                      </p:cBhvr>
                                    </p:animEffect>
                                  </p:childTnLst>
                                </p:cTn>
                              </p:par>
                            </p:childTnLst>
                          </p:cTn>
                        </p:par>
                        <p:par>
                          <p:cTn id="45" fill="hold">
                            <p:stCondLst>
                              <p:cond delay="9000"/>
                            </p:stCondLst>
                            <p:childTnLst>
                              <p:par>
                                <p:cTn id="46" presetID="22" presetClass="entr" presetSubtype="1" fill="hold" grpId="0" nodeType="afterEffect">
                                  <p:stCondLst>
                                    <p:cond delay="0"/>
                                  </p:stCondLst>
                                  <p:iterate>
                                    <p:tmAbs val="0"/>
                                  </p:iterate>
                                  <p:childTnLst>
                                    <p:set>
                                      <p:cBhvr>
                                        <p:cTn id="47" fill="hold"/>
                                        <p:tgtEl>
                                          <p:spTgt spid="187"/>
                                        </p:tgtEl>
                                        <p:attrNameLst>
                                          <p:attrName>style.visibility</p:attrName>
                                        </p:attrNameLst>
                                      </p:cBhvr>
                                      <p:to>
                                        <p:strVal val="visible"/>
                                      </p:to>
                                    </p:set>
                                    <p:animEffect transition="in" filter="wipe(up)">
                                      <p:cBhvr>
                                        <p:cTn id="48" dur="1000"/>
                                        <p:tgtEl>
                                          <p:spTgt spid="187"/>
                                        </p:tgtEl>
                                      </p:cBhvr>
                                    </p:animEffect>
                                  </p:childTnLst>
                                </p:cTn>
                              </p:par>
                            </p:childTnLst>
                          </p:cTn>
                        </p:par>
                        <p:par>
                          <p:cTn id="49" fill="hold">
                            <p:stCondLst>
                              <p:cond delay="10000"/>
                            </p:stCondLst>
                            <p:childTnLst>
                              <p:par>
                                <p:cTn id="50" presetID="22" presetClass="entr" presetSubtype="1" fill="hold" grpId="0" nodeType="afterEffect">
                                  <p:stCondLst>
                                    <p:cond delay="0"/>
                                  </p:stCondLst>
                                  <p:iterate>
                                    <p:tmAbs val="0"/>
                                  </p:iterate>
                                  <p:childTnLst>
                                    <p:set>
                                      <p:cBhvr>
                                        <p:cTn id="51" fill="hold"/>
                                        <p:tgtEl>
                                          <p:spTgt spid="188"/>
                                        </p:tgtEl>
                                        <p:attrNameLst>
                                          <p:attrName>style.visibility</p:attrName>
                                        </p:attrNameLst>
                                      </p:cBhvr>
                                      <p:to>
                                        <p:strVal val="visible"/>
                                      </p:to>
                                    </p:set>
                                    <p:animEffect transition="in" filter="wipe(up)">
                                      <p:cBhvr>
                                        <p:cTn id="52" dur="1000"/>
                                        <p:tgtEl>
                                          <p:spTgt spid="188"/>
                                        </p:tgtEl>
                                      </p:cBhvr>
                                    </p:animEffect>
                                  </p:childTnLst>
                                </p:cTn>
                              </p:par>
                            </p:childTnLst>
                          </p:cTn>
                        </p:par>
                        <p:par>
                          <p:cTn id="53" fill="hold">
                            <p:stCondLst>
                              <p:cond delay="11000"/>
                            </p:stCondLst>
                            <p:childTnLst>
                              <p:par>
                                <p:cTn id="54" presetID="22" presetClass="entr" presetSubtype="1" fill="hold" grpId="0" nodeType="afterEffect">
                                  <p:stCondLst>
                                    <p:cond delay="0"/>
                                  </p:stCondLst>
                                  <p:iterate>
                                    <p:tmAbs val="0"/>
                                  </p:iterate>
                                  <p:childTnLst>
                                    <p:set>
                                      <p:cBhvr>
                                        <p:cTn id="55" fill="hold"/>
                                        <p:tgtEl>
                                          <p:spTgt spid="178"/>
                                        </p:tgtEl>
                                        <p:attrNameLst>
                                          <p:attrName>style.visibility</p:attrName>
                                        </p:attrNameLst>
                                      </p:cBhvr>
                                      <p:to>
                                        <p:strVal val="visible"/>
                                      </p:to>
                                    </p:set>
                                    <p:animEffect transition="in" filter="wipe(up)">
                                      <p:cBhvr>
                                        <p:cTn id="56" dur="1000"/>
                                        <p:tgtEl>
                                          <p:spTgt spid="17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left)">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advAuto="0"/>
      <p:bldP spid="178" grpId="0" animBg="1" advAuto="0"/>
      <p:bldP spid="179" grpId="0" animBg="1" advAuto="0"/>
      <p:bldP spid="180" grpId="0" animBg="1" advAuto="0"/>
      <p:bldP spid="181" grpId="0" animBg="1" advAuto="0"/>
      <p:bldP spid="182" grpId="0" animBg="1" advAuto="0"/>
      <p:bldP spid="183" grpId="0" animBg="1" advAuto="0"/>
      <p:bldP spid="184" grpId="0" animBg="1" advAuto="0"/>
      <p:bldP spid="185" grpId="0" animBg="1" advAuto="0"/>
      <p:bldP spid="186" grpId="0" animBg="1" advAuto="0"/>
      <p:bldP spid="187" grpId="0" animBg="1" advAuto="0"/>
      <p:bldP spid="188" grpId="0" animBg="1" advAuto="0"/>
      <p:bldP spid="191" grpId="0"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TotalTime>
  <Words>2645</Words>
  <Application>Microsoft Office PowerPoint</Application>
  <PresentationFormat>Custom</PresentationFormat>
  <Paragraphs>125</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Avenir Roman</vt:lpstr>
      <vt:lpstr>Geneva</vt:lpstr>
      <vt:lpstr>Helvetica</vt:lpstr>
      <vt:lpstr>Helvetica Neue</vt:lpstr>
      <vt:lpstr>Hoefler Text</vt:lpstr>
      <vt:lpstr>Palatino</vt:lpstr>
      <vt:lpstr>Times New Roman</vt:lpstr>
      <vt:lpstr>Moroccan</vt:lpstr>
      <vt:lpstr>The Emergence of the Christian Church</vt:lpstr>
      <vt:lpstr>Restoration History in America</vt:lpstr>
      <vt:lpstr>Restoration History in America</vt:lpstr>
      <vt:lpstr>Restoration History in America</vt:lpstr>
      <vt:lpstr>Restoration History in America</vt:lpstr>
      <vt:lpstr>Restoration History in America</vt:lpstr>
      <vt:lpstr>The Christian Church</vt:lpstr>
      <vt:lpstr>The Christian Church</vt:lpstr>
      <vt:lpstr>Missionary Society</vt:lpstr>
      <vt:lpstr>The Christian Church</vt:lpstr>
      <vt:lpstr>The Christian Church</vt:lpstr>
      <vt:lpstr>The Christian Church</vt:lpstr>
      <vt:lpstr>The Christian Church</vt:lpstr>
      <vt:lpstr>The Christian Church</vt:lpstr>
      <vt:lpstr>The Christian Church</vt:lpstr>
      <vt:lpstr>The Christian Church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Emergence of the Christian Church</dc:title>
  <cp:lastModifiedBy>Steven J. Wallace</cp:lastModifiedBy>
  <cp:revision>3</cp:revision>
  <dcterms:modified xsi:type="dcterms:W3CDTF">2017-03-04T04:38:03Z</dcterms:modified>
</cp:coreProperties>
</file>