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52"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t>Matt. 16:18</a:t>
            </a:r>
          </a:p>
          <a:p>
            <a:r>
              <a:t>I recently had a conversation with a fella at the gym.  I invited him to come and study with us.  He said he would be happy to visit “if it was all about Christ!”  I told him that the church of Christ was indeed all about Christ!  Of course we probably meant different things.  When people in the world say that they usually mean some service that is really emotion driven where syrupy love is emphasized and sin and doctrine ignored.  But is that Biblically about Christ?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t>0. The church of Christ is to be all about Christ right?  Well then it can’t be a denomination.  </a:t>
            </a:r>
          </a:p>
          <a:p>
            <a:r>
              <a:t>5. Many denominations are changing their name to a generic name, like church on the rock, hill view heights, the people’s church, crosspoint church.  And they give the impression that they are not a denomination.  However they are still tied to their denomination in their doctrine and association.  Further can they be all about Christ with names such as those?  If I said my house was all about the Monts’  but named our home the Robert Jones association and ministry would that even make any sense?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339271" indent="-339271">
              <a:buSzPct val="100000"/>
              <a:buAutoNum type="arabicPeriod"/>
            </a:pPr>
            <a:r>
              <a:t>The doctrine of demons, the doctrine of the Pharisees and Saducees, doctrines of men.  These teachings come from these sources.  </a:t>
            </a:r>
          </a:p>
          <a:p>
            <a:pPr marL="339271" indent="-339271">
              <a:buSzPct val="100000"/>
              <a:buAutoNum type="arabicPeriod"/>
            </a:pPr>
            <a:r>
              <a:t>But the church of Christ is all about Christ’s teachings!  Its not just the teaching about Christ (any more than the list above) but His actual teachings themselves (2 Jn. 9).  Even the teachings of the apostles was the doctrine of Christ (1 Cor. 14:37, 11:23-26).  Look at Titus 2:1-10 godly conduct given by Paul if practiced was “adorning the doctrine of Christ”</a:t>
            </a:r>
          </a:p>
          <a:p>
            <a:pPr marL="339271" indent="-339271">
              <a:buSzPct val="100000"/>
              <a:buAutoNum type="arabicPeriod"/>
            </a:pPr>
            <a:r>
              <a:t>So when we do lessons on godly conduct, the home and family, our tongue, if we are sober, self controlled, lessons on modesty, dancing, drinking or smoking its all about having the right conduct and adorning the “doctrine of Christ”  And the church of Christ is all about Christ!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381000" y="685800"/>
            <a:ext cx="6096000" cy="3429000"/>
          </a:xfrm>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pPr marL="339271" indent="-339271">
              <a:buSzPct val="100000"/>
              <a:buAutoNum type="arabicPeriod"/>
            </a:pPr>
            <a:r>
              <a:t>Eph. 1:22-23, 4:4 This makes sense if its all about Christ that the church would be His body.  And how many bodies do you have?  Just one.  So too Christ has one and not many!  1 Cor. 12:12-13, 20.  Eph. 4:11-16 - one way in which that body is edified.</a:t>
            </a:r>
          </a:p>
          <a:p>
            <a:pPr marL="986971" lvl="1" indent="-339271">
              <a:buSzPct val="100000"/>
              <a:buAutoNum type="arabicPeriod"/>
            </a:pPr>
            <a:r>
              <a:t>Denominationalism teaches its ok to have division and different bodies attached to the one head.  And then different ways to grow that body.  Nope.</a:t>
            </a:r>
          </a:p>
          <a:p>
            <a:pPr marL="339271" indent="-339271">
              <a:buSzPct val="100000"/>
              <a:buAutoNum type="arabicPeriod"/>
            </a:pPr>
            <a:r>
              <a:t>Some have tried to lose weight.  When your body loses 20 pounds.  Do you say so and so’s body lost 20 pounds?  No but so and so lost 20 pounds.  But in actuality it was their body that did.  There are some even in the church of Christ that say things like “Preach Christ and not the church”  I’ve heard it with my own ears!  Ax. 8:3, 9:4, 8:12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marL="339271" indent="-339271">
              <a:buSzPct val="100000"/>
              <a:buAutoNum type="arabicPeriod"/>
            </a:pPr>
            <a:r>
              <a:t>It is totally devoted to the Lord as if married to Him for eternity.</a:t>
            </a:r>
          </a:p>
          <a:p>
            <a:pPr marL="339271" indent="-339271">
              <a:buSzPct val="100000"/>
              <a:buAutoNum type="arabicPeriod"/>
            </a:pPr>
            <a:r>
              <a:t>What would you think if your wife came to you and said, I don’t like your last name anymore.  There is a friend I have at work and I like his name better.  You would be lightening your house on fire!  Why O why is it so hard for us to see this when it comes to the bride of Christ?  But today you have people name churches after people, after practices, after organizations, after structure and scope, and pay little homage to Christ if at all in their names.  Catholic, Methodist, Baptist, Lutheran.  I am of Paul, Cephas.  </a:t>
            </a:r>
          </a:p>
          <a:p>
            <a:pPr marL="339271" indent="-339271">
              <a:buSzPct val="100000"/>
              <a:buAutoNum type="arabicPeriod"/>
            </a:pPr>
            <a:r>
              <a:t>We don’t seek to be weird or different but we do seek to be all about Christ.  And by the way we have the only positions that everyone sees as acceptable.  Is there any that say its wrong to pray, sing, preach, give, or take the LS?  Wrong to have elders or deacons?  Wrong to use the treasury for benevolence, edification or evangelism.  See we have the only positions that people all agree are right because they are found in scripture.  its when you go  beyond scripture we part ways because we are all about Christ, and submit to Christ in everything.  We have no creed but Christ.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339271" indent="-339271">
              <a:buSzPct val="100000"/>
              <a:buAutoNum type="arabicPeriod"/>
            </a:pPr>
            <a:r>
              <a:t>Many say worship the way you want, choose the church of your choice.  But Jesus destroys that with the word MUST.</a:t>
            </a:r>
          </a:p>
          <a:p>
            <a:pPr marL="339271" indent="-339271">
              <a:buSzPct val="100000"/>
              <a:buAutoNum type="arabicPeriod"/>
            </a:pPr>
            <a:r>
              <a:t>It makes sense that the church that is all about Christ, meets on Christ’s day and takes a supper that is all about Christ.</a:t>
            </a:r>
          </a:p>
          <a:p>
            <a:pPr marL="339271" indent="-339271">
              <a:buSzPct val="100000"/>
              <a:buAutoNum type="arabicPeriod"/>
            </a:pPr>
            <a:r>
              <a:t>Gen. 4, Lev. 11, Matt. 15:8-9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339271" indent="-339271">
              <a:buSzPct val="100000"/>
              <a:buAutoNum type="arabicPeriod"/>
            </a:pPr>
            <a:r>
              <a:t>Is he your king?  Does he shepherd you?  Are you in His house?  Those in the church of Christ are in all three.  </a:t>
            </a:r>
          </a:p>
          <a:p>
            <a:pPr marL="339271" indent="-339271">
              <a:buSzPct val="100000"/>
              <a:buAutoNum type="arabicPeriod"/>
            </a:pPr>
            <a:r>
              <a:t>He rules over His kingdom the church.  We hear His voice his word and He shepherds us.  And where two or three are gathered together in His name (notice in His name) there I will be also.  We are children in the same house.</a:t>
            </a:r>
          </a:p>
          <a:p>
            <a:pPr marL="339271" indent="-339271">
              <a:buSzPct val="100000"/>
              <a:buAutoNum type="arabicPeriod"/>
            </a:pPr>
            <a:r>
              <a:t>Are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marL="339271" indent="-339271">
              <a:buSzPct val="100000"/>
              <a:buAutoNum type="arabicPeriod"/>
            </a:pPr>
            <a:r>
              <a:t>Must have faith in the Lord.</a:t>
            </a:r>
          </a:p>
          <a:p>
            <a:pPr marL="339271" indent="-339271">
              <a:buSzPct val="100000"/>
              <a:buAutoNum type="arabicPeriod"/>
            </a:pPr>
            <a:r>
              <a:t>But why call me Lord Lord and do not the things I say???  So he says Repent or perish.  And when I do I am governed by the ways of the Lord.</a:t>
            </a:r>
          </a:p>
          <a:p>
            <a:pPr marL="339271" indent="-339271">
              <a:buSzPct val="100000"/>
              <a:buAutoNum type="arabicPeriod"/>
            </a:pPr>
            <a:r>
              <a:t>Confession declares my allegiance to Him even as I draw my last breath in death.</a:t>
            </a:r>
          </a:p>
          <a:p>
            <a:pPr marL="339271" indent="-339271">
              <a:buSzPct val="100000"/>
              <a:buAutoNum type="arabicPeriod"/>
            </a:pPr>
            <a:r>
              <a:t>Baptism saves us.  And I am appalled by the doctrines of men that say Baptism does NOT save.  Way back in the Garden the serpent told Eve you will NOT surely die.  When God said she would.  The devil always seeks to turn a now into a NOT.  Just one little itty bitty letter.  Now, or not.  Baptism NOW saves us, and how dare the man, the serpent’s helper, change a now into a NOT.</a:t>
            </a:r>
          </a:p>
          <a:p>
            <a:pPr marL="339271" indent="-339271">
              <a:buSzPct val="100000"/>
              <a:buAutoNum type="arabicPeriod"/>
            </a:pPr>
            <a:r>
              <a:t>faithful till death.  walking hand in hand with him in life.</a:t>
            </a:r>
          </a:p>
          <a:p>
            <a:pPr marL="339271" indent="-339271">
              <a:buSzPct val="100000"/>
              <a:buAutoNum type="arabicPeriod"/>
            </a:pPr>
            <a:r>
              <a:t>Some say that sounds like its all about your works?  Now its all about Christ’s work.  He came up with the plan and paid the penalty for sin.</a:t>
            </a:r>
          </a:p>
          <a:p>
            <a:pPr marL="986971" lvl="1" indent="-339271">
              <a:buSzPct val="100000"/>
              <a:buAutoNum type="arabicPeriod"/>
            </a:pPr>
            <a:r>
              <a:t>If someone was down in a pit and I have a rope to save them, and I throw it in and say “if you want me to save you you need to grab the rope and wind it around your legs and I will pull you to safety.”  Who saved them?  </a:t>
            </a:r>
          </a:p>
          <a:p>
            <a:pPr marL="986971" lvl="1" indent="-339271">
              <a:buSzPct val="100000"/>
              <a:buAutoNum type="arabicPeriod"/>
            </a:pPr>
            <a:r>
              <a:t>If one was on a cliff, and I stick out my hand grab it and I’ll save you!</a:t>
            </a:r>
          </a:p>
          <a:p>
            <a:pPr marL="986971" lvl="1" indent="-339271">
              <a:buSzPct val="100000"/>
              <a:buAutoNum type="arabicPeriod"/>
            </a:pPr>
            <a:r>
              <a:t>someone drowning and I throw a life preserver and say grab it and I’ll pull you in the boat.  Who saved them?  I did.  </a:t>
            </a:r>
          </a:p>
          <a:p>
            <a:pPr marL="986971" lvl="1" indent="-339271">
              <a:buSzPct val="100000"/>
              <a:buAutoNum type="arabicPeriod"/>
            </a:pPr>
            <a:r>
              <a:t>Yes, we have to do what God asked us to do, but who saved who?  God saved us.  Christ saved us.  By his plan and it is His plan!</a:t>
            </a:r>
          </a:p>
          <a:p>
            <a:pPr marL="986971" lvl="1" indent="-339271">
              <a:buSzPct val="100000"/>
              <a:buAutoNum type="arabicPeriod"/>
            </a:pPr>
            <a:r>
              <a:t>Would you now be saved by Christ?  He is throwing you the rope and and will pull you to safety.  Will you grab 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3730834" y="5264150"/>
            <a:ext cx="9878595" cy="393700"/>
          </a:xfrm>
          <a:prstGeom prst="rect">
            <a:avLst/>
          </a:prstGeom>
          <a:ln w="12700">
            <a:miter lim="400000"/>
          </a:ln>
        </p:spPr>
      </p:pic>
      <p:sp>
        <p:nvSpPr>
          <p:cNvPr id="12" name="Shape 12"/>
          <p:cNvSpPr>
            <a:spLocks noGrp="1"/>
          </p:cNvSpPr>
          <p:nvPr>
            <p:ph type="title"/>
          </p:nvPr>
        </p:nvSpPr>
        <p:spPr>
          <a:xfrm>
            <a:off x="2455409" y="2273300"/>
            <a:ext cx="12429446" cy="2819400"/>
          </a:xfrm>
          <a:prstGeom prst="rect">
            <a:avLst/>
          </a:prstGeom>
        </p:spPr>
        <p:txBody>
          <a:bodyPr anchor="b"/>
          <a:lstStyle>
            <a:lvl1pPr>
              <a:defRPr sz="10134">
                <a:solidFill>
                  <a:srgbClr val="F4D799"/>
                </a:solidFill>
                <a:effectLst>
                  <a:outerShdw blurRad="25400" dist="25400" dir="16200000" rotWithShape="0">
                    <a:srgbClr val="000000">
                      <a:alpha val="34000"/>
                    </a:srgbClr>
                  </a:outerShdw>
                </a:effectLst>
              </a:defRPr>
            </a:lvl1pPr>
          </a:lstStyle>
          <a:p>
            <a:r>
              <a:t>Title Text</a:t>
            </a:r>
          </a:p>
        </p:txBody>
      </p:sp>
      <p:sp>
        <p:nvSpPr>
          <p:cNvPr id="13" name="Shape 13"/>
          <p:cNvSpPr>
            <a:spLocks noGrp="1"/>
          </p:cNvSpPr>
          <p:nvPr>
            <p:ph type="body" sz="quarter" idx="1"/>
          </p:nvPr>
        </p:nvSpPr>
        <p:spPr>
          <a:xfrm>
            <a:off x="2455409" y="5905500"/>
            <a:ext cx="12429446" cy="1409700"/>
          </a:xfrm>
          <a:prstGeom prst="rect">
            <a:avLst/>
          </a:prstGeom>
        </p:spPr>
        <p:txBody>
          <a:bodyPr anchor="t"/>
          <a:lstStyle>
            <a:lvl1pPr marL="0" indent="0" algn="ctr">
              <a:spcBef>
                <a:spcPts val="0"/>
              </a:spcBef>
              <a:buSzTx/>
              <a:buNone/>
              <a:defRPr sz="4534">
                <a:solidFill>
                  <a:srgbClr val="C8AF7B"/>
                </a:solidFill>
                <a:effectLst>
                  <a:outerShdw blurRad="25400" dist="12700" dir="16200000" rotWithShape="0">
                    <a:srgbClr val="000000">
                      <a:alpha val="48000"/>
                    </a:srgbClr>
                  </a:outerShdw>
                </a:effectLst>
              </a:defRPr>
            </a:lvl1pPr>
            <a:lvl2pPr marL="0" indent="304815" algn="ctr">
              <a:spcBef>
                <a:spcPts val="0"/>
              </a:spcBef>
              <a:buSzTx/>
              <a:buNone/>
              <a:defRPr sz="4534">
                <a:solidFill>
                  <a:srgbClr val="C8AF7B"/>
                </a:solidFill>
                <a:effectLst>
                  <a:outerShdw blurRad="25400" dist="12700" dir="16200000" rotWithShape="0">
                    <a:srgbClr val="000000">
                      <a:alpha val="48000"/>
                    </a:srgbClr>
                  </a:outerShdw>
                </a:effectLst>
              </a:defRPr>
            </a:lvl2pPr>
            <a:lvl3pPr marL="0" indent="609630" algn="ctr">
              <a:spcBef>
                <a:spcPts val="0"/>
              </a:spcBef>
              <a:buSzTx/>
              <a:buNone/>
              <a:defRPr sz="4534">
                <a:solidFill>
                  <a:srgbClr val="C8AF7B"/>
                </a:solidFill>
                <a:effectLst>
                  <a:outerShdw blurRad="25400" dist="12700" dir="16200000" rotWithShape="0">
                    <a:srgbClr val="000000">
                      <a:alpha val="48000"/>
                    </a:srgbClr>
                  </a:outerShdw>
                </a:effectLst>
              </a:defRPr>
            </a:lvl3pPr>
            <a:lvl4pPr marL="0" indent="914446" algn="ctr">
              <a:spcBef>
                <a:spcPts val="0"/>
              </a:spcBef>
              <a:buSzTx/>
              <a:buNone/>
              <a:defRPr sz="4534">
                <a:solidFill>
                  <a:srgbClr val="C8AF7B"/>
                </a:solidFill>
                <a:effectLst>
                  <a:outerShdw blurRad="25400" dist="12700" dir="16200000" rotWithShape="0">
                    <a:srgbClr val="000000">
                      <a:alpha val="48000"/>
                    </a:srgbClr>
                  </a:outerShdw>
                </a:effectLst>
              </a:defRPr>
            </a:lvl4pPr>
            <a:lvl5pPr marL="0" indent="1219261" algn="ctr">
              <a:spcBef>
                <a:spcPts val="0"/>
              </a:spcBef>
              <a:buSzTx/>
              <a:buNone/>
              <a:defRPr sz="4534">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30936" y="9359900"/>
            <a:ext cx="495327" cy="513026"/>
          </a:xfrm>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693385" y="6362700"/>
            <a:ext cx="13953493" cy="595035"/>
          </a:xfrm>
          <a:prstGeom prst="rect">
            <a:avLst/>
          </a:prstGeom>
        </p:spPr>
        <p:txBody>
          <a:bodyPr anchor="t">
            <a:spAutoFit/>
          </a:bodyPr>
          <a:lstStyle>
            <a:lvl1pPr marL="0" indent="0" algn="ctr">
              <a:lnSpc>
                <a:spcPct val="100000"/>
              </a:lnSpc>
              <a:spcBef>
                <a:spcPts val="0"/>
              </a:spcBef>
              <a:buSzTx/>
              <a:buNone/>
              <a:defRPr sz="3200"/>
            </a:lvl1pPr>
          </a:lstStyle>
          <a:p>
            <a:r>
              <a:t>–Johnny Appleseed</a:t>
            </a:r>
          </a:p>
        </p:txBody>
      </p:sp>
      <p:sp>
        <p:nvSpPr>
          <p:cNvPr id="95" name="Shape 95"/>
          <p:cNvSpPr>
            <a:spLocks noGrp="1"/>
          </p:cNvSpPr>
          <p:nvPr>
            <p:ph type="body" sz="quarter" idx="14"/>
          </p:nvPr>
        </p:nvSpPr>
        <p:spPr>
          <a:xfrm>
            <a:off x="1693385" y="4127917"/>
            <a:ext cx="13953493" cy="964367"/>
          </a:xfrm>
          <a:prstGeom prst="rect">
            <a:avLst/>
          </a:prstGeom>
        </p:spPr>
        <p:txBody>
          <a:bodyPr>
            <a:spAutoFit/>
          </a:bodyPr>
          <a:lstStyle>
            <a:lvl1pPr marL="0" indent="0" algn="ctr">
              <a:lnSpc>
                <a:spcPct val="100000"/>
              </a:lnSpc>
              <a:spcBef>
                <a:spcPts val="3200"/>
              </a:spcBef>
              <a:buSzTx/>
              <a:buNone/>
            </a:lvl1pPr>
          </a:lstStyle>
          <a:p>
            <a:r>
              <a:t>“Type a quote here.”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pic" sz="half" idx="13"/>
          </p:nvPr>
        </p:nvSpPr>
        <p:spPr>
          <a:xfrm>
            <a:off x="3166630" y="952500"/>
            <a:ext cx="11007003" cy="55118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title"/>
          </p:nvPr>
        </p:nvSpPr>
        <p:spPr>
          <a:xfrm>
            <a:off x="2455409" y="6985000"/>
            <a:ext cx="12429446" cy="1231900"/>
          </a:xfrm>
          <a:prstGeom prst="rect">
            <a:avLst/>
          </a:prstGeom>
        </p:spPr>
        <p:txBody>
          <a:bodyPr/>
          <a:lstStyle>
            <a:lvl1pPr>
              <a:defRPr sz="10134">
                <a:solidFill>
                  <a:srgbClr val="F4D799"/>
                </a:solidFill>
                <a:effectLst>
                  <a:outerShdw blurRad="25400" dist="25400" dir="16200000" rotWithShape="0">
                    <a:srgbClr val="000000">
                      <a:alpha val="34000"/>
                    </a:srgbClr>
                  </a:outerShdw>
                </a:effectLst>
              </a:defRPr>
            </a:lvl1pPr>
          </a:lstStyle>
          <a:p>
            <a:r>
              <a:t>Title Text</a:t>
            </a:r>
          </a:p>
        </p:txBody>
      </p:sp>
      <p:sp>
        <p:nvSpPr>
          <p:cNvPr id="23" name="Shape 23"/>
          <p:cNvSpPr>
            <a:spLocks noGrp="1"/>
          </p:cNvSpPr>
          <p:nvPr>
            <p:ph type="body" sz="quarter" idx="1"/>
          </p:nvPr>
        </p:nvSpPr>
        <p:spPr>
          <a:xfrm>
            <a:off x="2455409" y="8204200"/>
            <a:ext cx="12429446" cy="647700"/>
          </a:xfrm>
          <a:prstGeom prst="rect">
            <a:avLst/>
          </a:prstGeom>
        </p:spPr>
        <p:txBody>
          <a:bodyPr anchor="t"/>
          <a:lstStyle>
            <a:lvl1pPr marL="0" indent="0" algn="ctr">
              <a:spcBef>
                <a:spcPts val="0"/>
              </a:spcBef>
              <a:buSzTx/>
              <a:buNone/>
              <a:defRPr sz="4534">
                <a:solidFill>
                  <a:srgbClr val="C8AF7B"/>
                </a:solidFill>
                <a:effectLst>
                  <a:outerShdw blurRad="25400" dist="12700" dir="16200000" rotWithShape="0">
                    <a:srgbClr val="000000">
                      <a:alpha val="48000"/>
                    </a:srgbClr>
                  </a:outerShdw>
                </a:effectLst>
              </a:defRPr>
            </a:lvl1pPr>
            <a:lvl2pPr marL="0" indent="304815" algn="ctr">
              <a:spcBef>
                <a:spcPts val="0"/>
              </a:spcBef>
              <a:buSzTx/>
              <a:buNone/>
              <a:defRPr sz="4534">
                <a:solidFill>
                  <a:srgbClr val="C8AF7B"/>
                </a:solidFill>
                <a:effectLst>
                  <a:outerShdw blurRad="25400" dist="12700" dir="16200000" rotWithShape="0">
                    <a:srgbClr val="000000">
                      <a:alpha val="48000"/>
                    </a:srgbClr>
                  </a:outerShdw>
                </a:effectLst>
              </a:defRPr>
            </a:lvl2pPr>
            <a:lvl3pPr marL="0" indent="609630" algn="ctr">
              <a:spcBef>
                <a:spcPts val="0"/>
              </a:spcBef>
              <a:buSzTx/>
              <a:buNone/>
              <a:defRPr sz="4534">
                <a:solidFill>
                  <a:srgbClr val="C8AF7B"/>
                </a:solidFill>
                <a:effectLst>
                  <a:outerShdw blurRad="25400" dist="12700" dir="16200000" rotWithShape="0">
                    <a:srgbClr val="000000">
                      <a:alpha val="48000"/>
                    </a:srgbClr>
                  </a:outerShdw>
                </a:effectLst>
              </a:defRPr>
            </a:lvl3pPr>
            <a:lvl4pPr marL="0" indent="914446" algn="ctr">
              <a:spcBef>
                <a:spcPts val="0"/>
              </a:spcBef>
              <a:buSzTx/>
              <a:buNone/>
              <a:defRPr sz="4534">
                <a:solidFill>
                  <a:srgbClr val="C8AF7B"/>
                </a:solidFill>
                <a:effectLst>
                  <a:outerShdw blurRad="25400" dist="12700" dir="16200000" rotWithShape="0">
                    <a:srgbClr val="000000">
                      <a:alpha val="48000"/>
                    </a:srgbClr>
                  </a:outerShdw>
                </a:effectLst>
              </a:defRPr>
            </a:lvl4pPr>
            <a:lvl5pPr marL="0" indent="1219261" algn="ctr">
              <a:spcBef>
                <a:spcPts val="0"/>
              </a:spcBef>
              <a:buSzTx/>
              <a:buNone/>
              <a:defRPr sz="4534">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8430936" y="9359900"/>
            <a:ext cx="495327" cy="513026"/>
          </a:xfrm>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693385" y="3771900"/>
            <a:ext cx="13953493" cy="22098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9427922" y="1714500"/>
            <a:ext cx="6312093" cy="6311900"/>
          </a:xfrm>
          <a:prstGeom prst="rect">
            <a:avLst/>
          </a:prstGeom>
          <a:ln w="9525">
            <a:round/>
          </a:ln>
        </p:spPr>
        <p:txBody>
          <a:bodyPr lIns="91439" tIns="45719" rIns="91439" bIns="45719" anchor="t">
            <a:noAutofit/>
          </a:bodyPr>
          <a:lstStyle/>
          <a:p>
            <a:endParaRPr/>
          </a:p>
        </p:txBody>
      </p:sp>
      <p:sp>
        <p:nvSpPr>
          <p:cNvPr id="40" name="Shape 40"/>
          <p:cNvSpPr>
            <a:spLocks noGrp="1"/>
          </p:cNvSpPr>
          <p:nvPr>
            <p:ph type="title"/>
          </p:nvPr>
        </p:nvSpPr>
        <p:spPr>
          <a:xfrm>
            <a:off x="1032965" y="2717800"/>
            <a:ext cx="8060513" cy="2438400"/>
          </a:xfrm>
          <a:prstGeom prst="rect">
            <a:avLst/>
          </a:prstGeom>
        </p:spPr>
        <p:txBody>
          <a:bodyPr anchor="b"/>
          <a:lstStyle/>
          <a:p>
            <a:r>
              <a:t>Title Text</a:t>
            </a:r>
          </a:p>
        </p:txBody>
      </p:sp>
      <p:sp>
        <p:nvSpPr>
          <p:cNvPr id="41" name="Shape 41"/>
          <p:cNvSpPr>
            <a:spLocks noGrp="1"/>
          </p:cNvSpPr>
          <p:nvPr>
            <p:ph type="body" sz="quarter" idx="1"/>
          </p:nvPr>
        </p:nvSpPr>
        <p:spPr>
          <a:xfrm>
            <a:off x="1032965" y="5168900"/>
            <a:ext cx="8060513" cy="2755900"/>
          </a:xfrm>
          <a:prstGeom prst="rect">
            <a:avLst/>
          </a:prstGeom>
        </p:spPr>
        <p:txBody>
          <a:bodyPr anchor="t"/>
          <a:lstStyle>
            <a:lvl1pPr marL="0" indent="0" algn="ctr">
              <a:spcBef>
                <a:spcPts val="0"/>
              </a:spcBef>
              <a:buSzTx/>
              <a:buNone/>
              <a:defRPr sz="4800"/>
            </a:lvl1pPr>
            <a:lvl2pPr marL="0" indent="304815" algn="ctr">
              <a:spcBef>
                <a:spcPts val="0"/>
              </a:spcBef>
              <a:buSzTx/>
              <a:buNone/>
              <a:defRPr sz="4800"/>
            </a:lvl2pPr>
            <a:lvl3pPr marL="0" indent="609630" algn="ctr">
              <a:spcBef>
                <a:spcPts val="0"/>
              </a:spcBef>
              <a:buSzTx/>
              <a:buNone/>
              <a:defRPr sz="4800"/>
            </a:lvl3pPr>
            <a:lvl4pPr marL="0" indent="914446" algn="ctr">
              <a:spcBef>
                <a:spcPts val="0"/>
              </a:spcBef>
              <a:buSzTx/>
              <a:buNone/>
              <a:defRPr sz="4800"/>
            </a:lvl4pPr>
            <a:lvl5pPr marL="0" indent="1219261"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xfrm>
            <a:off x="1693385" y="2984500"/>
            <a:ext cx="13953493" cy="5715000"/>
          </a:xfrm>
          <a:prstGeom prst="rect">
            <a:avLst/>
          </a:prstGeom>
        </p:spPr>
        <p:txBody>
          <a:bodyPr/>
          <a:lstStyle>
            <a:lvl1pPr marL="558828" indent="-558828">
              <a:spcBef>
                <a:spcPts val="3734"/>
              </a:spcBef>
              <a:buBlip>
                <a:blip r:embed="rId3"/>
              </a:buBlip>
              <a:defRPr sz="4800"/>
            </a:lvl1pPr>
            <a:lvl2pPr marL="1117656" indent="-558828">
              <a:spcBef>
                <a:spcPts val="3734"/>
              </a:spcBef>
              <a:buBlip>
                <a:blip r:embed="rId3"/>
              </a:buBlip>
              <a:defRPr sz="4800"/>
            </a:lvl2pPr>
            <a:lvl3pPr marL="1676484" indent="-558828">
              <a:spcBef>
                <a:spcPts val="3734"/>
              </a:spcBef>
              <a:buBlip>
                <a:blip r:embed="rId3"/>
              </a:buBlip>
              <a:defRPr sz="4800"/>
            </a:lvl3pPr>
            <a:lvl4pPr marL="2235312" indent="-558828">
              <a:spcBef>
                <a:spcPts val="3734"/>
              </a:spcBef>
              <a:buBlip>
                <a:blip r:embed="rId3"/>
              </a:buBlip>
              <a:defRPr sz="4800"/>
            </a:lvl4pPr>
            <a:lvl5pPr marL="2794140" indent="-558828">
              <a:spcBef>
                <a:spcPts val="3734"/>
              </a:spcBef>
              <a:buBlip>
                <a:blip r:embed="rId3"/>
              </a:buBlip>
              <a:defRPr sz="4800"/>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a:spLocks noGrp="1"/>
          </p:cNvSpPr>
          <p:nvPr>
            <p:ph type="pic" sz="quarter" idx="13"/>
          </p:nvPr>
        </p:nvSpPr>
        <p:spPr>
          <a:xfrm>
            <a:off x="10092575" y="3302000"/>
            <a:ext cx="5080155" cy="5080000"/>
          </a:xfrm>
          <a:prstGeom prst="rect">
            <a:avLst/>
          </a:prstGeom>
          <a:ln w="9525">
            <a:round/>
          </a:ln>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1693385" y="2984500"/>
            <a:ext cx="7010614" cy="5715000"/>
          </a:xfrm>
          <a:prstGeom prst="rect">
            <a:avLst/>
          </a:prstGeom>
        </p:spPr>
        <p:txBody>
          <a:bodyPr/>
          <a:lstStyle>
            <a:lvl1pPr marL="558828" indent="-558828">
              <a:spcBef>
                <a:spcPts val="3734"/>
              </a:spcBef>
              <a:buBlip>
                <a:blip r:embed="rId3"/>
              </a:buBlip>
              <a:defRPr sz="4800"/>
            </a:lvl1pPr>
            <a:lvl2pPr marL="1117656" indent="-558828">
              <a:spcBef>
                <a:spcPts val="3734"/>
              </a:spcBef>
              <a:buBlip>
                <a:blip r:embed="rId3"/>
              </a:buBlip>
              <a:defRPr sz="4800"/>
            </a:lvl2pPr>
            <a:lvl3pPr marL="1676484" indent="-558828">
              <a:spcBef>
                <a:spcPts val="3734"/>
              </a:spcBef>
              <a:buBlip>
                <a:blip r:embed="rId3"/>
              </a:buBlip>
              <a:defRPr sz="4800"/>
            </a:lvl3pPr>
            <a:lvl4pPr marL="2235312" indent="-558828">
              <a:spcBef>
                <a:spcPts val="3734"/>
              </a:spcBef>
              <a:buBlip>
                <a:blip r:embed="rId3"/>
              </a:buBlip>
              <a:defRPr sz="4800"/>
            </a:lvl4pPr>
            <a:lvl5pPr marL="2794140" indent="-558828">
              <a:spcBef>
                <a:spcPts val="3734"/>
              </a:spcBef>
              <a:buBlip>
                <a:blip r:embed="rId3"/>
              </a:buBlip>
              <a:defRPr sz="48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Shape 7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8959952" y="4990858"/>
            <a:ext cx="7213822" cy="38100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quarter" idx="14"/>
          </p:nvPr>
        </p:nvSpPr>
        <p:spPr>
          <a:xfrm>
            <a:off x="8959952" y="939558"/>
            <a:ext cx="7213822" cy="3810001"/>
          </a:xfrm>
          <a:prstGeom prst="rect">
            <a:avLst/>
          </a:prstGeom>
          <a:ln w="9525">
            <a:round/>
          </a:ln>
        </p:spPr>
        <p:txBody>
          <a:bodyPr lIns="91439" tIns="45719" rIns="91439" bIns="45719" anchor="t">
            <a:noAutofit/>
          </a:bodyPr>
          <a:lstStyle/>
          <a:p>
            <a:endParaRPr/>
          </a:p>
        </p:txBody>
      </p:sp>
      <p:sp>
        <p:nvSpPr>
          <p:cNvPr id="86" name="Shape 86"/>
          <p:cNvSpPr>
            <a:spLocks noGrp="1"/>
          </p:cNvSpPr>
          <p:nvPr>
            <p:ph type="pic" sz="half" idx="15"/>
          </p:nvPr>
        </p:nvSpPr>
        <p:spPr>
          <a:xfrm>
            <a:off x="1306258" y="939800"/>
            <a:ext cx="7332359" cy="7861300"/>
          </a:xfrm>
          <a:prstGeom prst="rect">
            <a:avLst/>
          </a:prstGeom>
          <a:ln w="9525">
            <a:round/>
          </a:ln>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693385" y="825500"/>
            <a:ext cx="13953493" cy="810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693385" y="749300"/>
            <a:ext cx="13953493"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8411700" y="9359900"/>
            <a:ext cx="533800" cy="513026"/>
          </a:xfrm>
          <a:prstGeom prst="rect">
            <a:avLst/>
          </a:prstGeom>
          <a:ln w="12700">
            <a:miter lim="400000"/>
          </a:ln>
        </p:spPr>
        <p:txBody>
          <a:bodyPr wrap="none" lIns="50800" tIns="50800" rIns="50800" bIns="50800">
            <a:spAutoFit/>
          </a:bodyPr>
          <a:lstStyle>
            <a:lvl1pPr>
              <a:defRPr sz="2667"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1pPr>
      <a:lvl2pPr marL="0" marR="0" indent="304815"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2pPr>
      <a:lvl3pPr marL="0" marR="0" indent="609630"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3pPr>
      <a:lvl4pPr marL="0" marR="0" indent="914446"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4pPr>
      <a:lvl5pPr marL="0" marR="0" indent="1219261"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5pPr>
      <a:lvl6pPr marL="0" marR="0" indent="1524076"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6pPr>
      <a:lvl7pPr marL="0" marR="0" indent="1828891"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7pPr>
      <a:lvl8pPr marL="0" marR="0" indent="2133707"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8pPr>
      <a:lvl9pPr marL="0" marR="0" indent="2438522"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9pPr>
    </p:titleStyle>
    <p:bodyStyle>
      <a:lvl1pPr marL="643499"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1286998"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1930497"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2573995"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3217494"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3860993"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4504492"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5147991"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5791490" marR="0" indent="-643499" algn="l" defTabSz="778972" rtl="0" latinLnBrk="0">
        <a:lnSpc>
          <a:spcPct val="120000"/>
        </a:lnSpc>
        <a:spcBef>
          <a:spcPts val="4267"/>
        </a:spcBef>
        <a:spcAft>
          <a:spcPts val="0"/>
        </a:spcAft>
        <a:buClrTx/>
        <a:buSzPct val="50000"/>
        <a:buFontTx/>
        <a:buBlip>
          <a:blip r:embed="rId15"/>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bodyStyle>
    <p:otherStyle>
      <a:lvl1pPr marL="0" marR="0" indent="0"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304815"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609630"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914446"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1219261"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1524076"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1828891"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2133707"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2438522"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prstGeom prst="rect">
            <a:avLst/>
          </a:prstGeom>
        </p:spPr>
        <p:txBody>
          <a:bodyPr>
            <a:normAutofit fontScale="90000"/>
          </a:bodyPr>
          <a:lstStyle/>
          <a:p>
            <a:r>
              <a:t>What is the </a:t>
            </a:r>
            <a:br/>
            <a:r>
              <a:t>church of Christ?</a:t>
            </a:r>
          </a:p>
        </p:txBody>
      </p:sp>
      <p:sp>
        <p:nvSpPr>
          <p:cNvPr id="121" name="Shape 121"/>
          <p:cNvSpPr>
            <a:spLocks noGrp="1"/>
          </p:cNvSpPr>
          <p:nvPr>
            <p:ph type="subTitle" sz="quarter" idx="1"/>
          </p:nvPr>
        </p:nvSpPr>
        <p:spPr>
          <a:prstGeom prst="rect">
            <a:avLst/>
          </a:prstGeom>
        </p:spPr>
        <p:txBody>
          <a:bodyPr/>
          <a:lstStyle>
            <a:lvl1pPr>
              <a:defRPr sz="4600"/>
            </a:lvl1pPr>
          </a:lstStyle>
          <a:p>
            <a:r>
              <a:t>It’s all about Christ!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0" name="Picture Placeholder 169"/>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71" name="Shape 171"/>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72" name="Shape 172"/>
          <p:cNvSpPr>
            <a:spLocks noGrp="1"/>
          </p:cNvSpPr>
          <p:nvPr>
            <p:ph type="body" sz="half" idx="1"/>
          </p:nvPr>
        </p:nvSpPr>
        <p:spPr>
          <a:prstGeom prst="rect">
            <a:avLst/>
          </a:prstGeom>
        </p:spPr>
        <p:txBody>
          <a:bodyPr/>
          <a:lstStyle/>
          <a:p>
            <a:pPr marL="458238" indent="-458238" defTabSz="638757">
              <a:spcBef>
                <a:spcPts val="2933"/>
              </a:spcBef>
              <a:defRPr sz="2952" i="0">
                <a:solidFill>
                  <a:srgbClr val="000000"/>
                </a:solidFill>
                <a:effectLst>
                  <a:outerShdw blurRad="20828" dist="10414" dir="5400000" rotWithShape="0">
                    <a:srgbClr val="FFFFFF"/>
                  </a:outerShdw>
                </a:effectLst>
              </a:defRPr>
            </a:pPr>
            <a:r>
              <a:t>It’s all about Christ because it’s His flock</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Heb. 13:20, Jn. 10:1-5, 14-16</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He has one flock, the flock follow the shepherd’s word.  </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Disciples are sheep.  </a:t>
            </a:r>
            <a:br/>
            <a:r>
              <a:t>Jn. 8:31, 47, 51, Ps. 23, Lk. 15:4-7, Ac. 20:28, 1 Pet. 5:2</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 name="Picture Placeholder 173"/>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75" name="Shape 175"/>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76" name="Shape 176"/>
          <p:cNvSpPr>
            <a:spLocks noGrp="1"/>
          </p:cNvSpPr>
          <p:nvPr>
            <p:ph type="body" sz="half" idx="1"/>
          </p:nvPr>
        </p:nvSpPr>
        <p:spPr>
          <a:prstGeom prst="rect">
            <a:avLst/>
          </a:prstGeom>
        </p:spPr>
        <p:txBody>
          <a:bodyPr/>
          <a:lstStyle/>
          <a:p>
            <a:pPr marL="502944" indent="-502944" defTabSz="701074">
              <a:spcBef>
                <a:spcPts val="3334"/>
              </a:spcBef>
              <a:defRPr sz="3239" i="0">
                <a:solidFill>
                  <a:srgbClr val="000000"/>
                </a:solidFill>
                <a:effectLst>
                  <a:outerShdw blurRad="22860" dist="11430" dir="5400000" rotWithShape="0">
                    <a:srgbClr val="FFFFFF"/>
                  </a:outerShdw>
                </a:effectLst>
              </a:defRPr>
            </a:pPr>
            <a:r>
              <a:t>It is the house of God</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1 Tim. 3:15, Eph. 3:14-15</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The church is His house, His family.  </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Eph. 4:6, Gal. 3:26-27, Heb. 2:11, Jn. 13:33-35, </a:t>
            </a:r>
            <a:br/>
            <a:r>
              <a:t>1 Jn. 2:10, 1 Cor. 13, 1 Pet. 1:3-4</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8" name="Picture Placeholder 177"/>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79" name="Shape 179"/>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80" name="Shape 180"/>
          <p:cNvSpPr>
            <a:spLocks noGrp="1"/>
          </p:cNvSpPr>
          <p:nvPr>
            <p:ph type="body" sz="half" idx="1"/>
          </p:nvPr>
        </p:nvSpPr>
        <p:spPr>
          <a:prstGeom prst="rect">
            <a:avLst/>
          </a:prstGeom>
        </p:spPr>
        <p:txBody>
          <a:bodyPr/>
          <a:lstStyle/>
          <a:p>
            <a:pPr marL="419121" indent="-419121" defTabSz="584229">
              <a:spcBef>
                <a:spcPts val="2800"/>
              </a:spcBef>
              <a:defRPr sz="2700" i="0">
                <a:solidFill>
                  <a:srgbClr val="000000"/>
                </a:solidFill>
                <a:effectLst>
                  <a:outerShdw blurRad="19050" dist="9525" dir="5400000" rotWithShape="0">
                    <a:srgbClr val="FFFFFF"/>
                  </a:outerShdw>
                </a:effectLst>
              </a:defRPr>
            </a:pPr>
            <a:r>
              <a:t>It is all about Christ because it is His Kingdom</a:t>
            </a:r>
          </a:p>
          <a:p>
            <a:pPr marL="838242" lvl="1" indent="-419121" defTabSz="584229">
              <a:spcBef>
                <a:spcPts val="2800"/>
              </a:spcBef>
              <a:defRPr sz="2700" i="0">
                <a:solidFill>
                  <a:srgbClr val="000000"/>
                </a:solidFill>
                <a:effectLst>
                  <a:outerShdw blurRad="19050" dist="9525" dir="5400000" rotWithShape="0">
                    <a:srgbClr val="FFFFFF"/>
                  </a:outerShdw>
                </a:effectLst>
              </a:defRPr>
            </a:pPr>
            <a:r>
              <a:t>Matt. 16:18-19, Col. 1:13, 22-24</a:t>
            </a:r>
          </a:p>
          <a:p>
            <a:pPr marL="838242" lvl="1" indent="-419121" defTabSz="584229">
              <a:spcBef>
                <a:spcPts val="2800"/>
              </a:spcBef>
              <a:defRPr sz="2700" i="0">
                <a:solidFill>
                  <a:srgbClr val="000000"/>
                </a:solidFill>
                <a:effectLst>
                  <a:outerShdw blurRad="19050" dist="9525" dir="5400000" rotWithShape="0">
                    <a:srgbClr val="FFFFFF"/>
                  </a:outerShdw>
                </a:effectLst>
              </a:defRPr>
            </a:pPr>
            <a:r>
              <a:t>How many kingdoms?  One. Mk. 3:24. See Israel.</a:t>
            </a:r>
          </a:p>
          <a:p>
            <a:pPr marL="838242" lvl="1" indent="-419121" defTabSz="584229">
              <a:spcBef>
                <a:spcPts val="2800"/>
              </a:spcBef>
              <a:defRPr sz="2700" i="0">
                <a:solidFill>
                  <a:srgbClr val="000000"/>
                </a:solidFill>
                <a:effectLst>
                  <a:outerShdw blurRad="19050" dist="9525" dir="5400000" rotWithShape="0">
                    <a:srgbClr val="FFFFFF"/>
                  </a:outerShdw>
                </a:effectLst>
              </a:defRPr>
            </a:pPr>
            <a:r>
              <a:t>Rom. 13:1 - </a:t>
            </a:r>
            <a:r>
              <a:rPr u="sng"/>
              <a:t>King</a:t>
            </a:r>
            <a:r>
              <a:t> - 1 Tim. 6:15, Rev. 17:14, 19:16. </a:t>
            </a:r>
            <a:r>
              <a:rPr u="sng"/>
              <a:t>Law</a:t>
            </a:r>
            <a:r>
              <a:t> - Rom. 8:2, 1 Cor. 9:21, Matt. 7:21-23. </a:t>
            </a:r>
            <a:r>
              <a:rPr u="sng"/>
              <a:t>Citizenship</a:t>
            </a:r>
            <a:r>
              <a:t> - Jn. 3:3-7, 1 Pet. 1:23, 1 Cor. 15:24, Phil. 3:20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2" name="Picture Placeholder 181"/>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83" name="Shape 183"/>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84" name="Shape 184"/>
          <p:cNvSpPr>
            <a:spLocks noGrp="1"/>
          </p:cNvSpPr>
          <p:nvPr>
            <p:ph type="body" sz="half" idx="1"/>
          </p:nvPr>
        </p:nvSpPr>
        <p:spPr>
          <a:prstGeom prst="rect">
            <a:avLst/>
          </a:prstGeom>
        </p:spPr>
        <p:txBody>
          <a:bodyPr>
            <a:normAutofit fontScale="92500" lnSpcReduction="10000"/>
          </a:bodyPr>
          <a:lstStyle/>
          <a:p>
            <a:pPr marL="469414" indent="-469414" defTabSz="654335">
              <a:spcBef>
                <a:spcPts val="3067"/>
              </a:spcBef>
              <a:defRPr sz="3024" i="0">
                <a:solidFill>
                  <a:srgbClr val="000000"/>
                </a:solidFill>
                <a:effectLst>
                  <a:outerShdw blurRad="21336" dist="10668" dir="5400000" rotWithShape="0">
                    <a:srgbClr val="FFFFFF"/>
                  </a:outerShdw>
                </a:effectLst>
              </a:defRPr>
            </a:pPr>
            <a:r>
              <a:t>It is the temple of the Lord</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Eph. 2:19-22, 1 Pet. 2:5, 1 Cor. 3:9, Heb. 8:1-2</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One Temple. One worship.</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2 Chron. 7:12-16, Col. 2:17, 1 Cor. 3:16-17, Heb. 10:25</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Priest and High Priest - </a:t>
            </a:r>
            <a:br/>
            <a:r>
              <a:t>1 Pet. 2:9, Heb. 2:17, 5:1-5</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6" name="Picture Placeholder 185"/>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87" name="Shape 187"/>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88" name="Shape 188"/>
          <p:cNvSpPr>
            <a:spLocks noGrp="1"/>
          </p:cNvSpPr>
          <p:nvPr>
            <p:ph type="body" sz="half" idx="1"/>
          </p:nvPr>
        </p:nvSpPr>
        <p:spPr>
          <a:prstGeom prst="rect">
            <a:avLst/>
          </a:prstGeom>
        </p:spPr>
        <p:txBody>
          <a:bodyPr/>
          <a:lstStyle/>
          <a:p>
            <a:pPr marL="458238" indent="-458238" defTabSz="638757">
              <a:spcBef>
                <a:spcPts val="2933"/>
              </a:spcBef>
              <a:defRPr sz="2952" i="0">
                <a:solidFill>
                  <a:srgbClr val="000000"/>
                </a:solidFill>
                <a:effectLst>
                  <a:outerShdw blurRad="20828" dist="10414" dir="5400000" rotWithShape="0">
                    <a:srgbClr val="FFFFFF"/>
                  </a:outerShdw>
                </a:effectLst>
              </a:defRPr>
            </a:pPr>
            <a:r>
              <a:t>Are You in the church of Christ?</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Are you a sheep or a goat?</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Are you a son or a stranger?</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Are you a citizen or a foreigner?</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Are you priest inside or a lost outside?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 name="Picture Placeholder 189"/>
          <p:cNvPicPr>
            <a:picLocks noGrp="1"/>
          </p:cNvPicPr>
          <p:nvPr>
            <p:ph type="pic" idx="13"/>
          </p:nvPr>
        </p:nvPicPr>
        <p:blipFill>
          <a:blip r:embed="rId2">
            <a:extLst/>
          </a:blip>
          <a:stretch>
            <a:fillRect/>
          </a:stretch>
        </p:blipFill>
        <p:spPr>
          <a:xfrm>
            <a:off x="9770831" y="2455260"/>
            <a:ext cx="5723641" cy="7417026"/>
          </a:xfrm>
          <a:prstGeom prst="rect">
            <a:avLst/>
          </a:prstGeom>
        </p:spPr>
      </p:pic>
      <p:sp>
        <p:nvSpPr>
          <p:cNvPr id="191" name="Shape 191"/>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92" name="Shape 192"/>
          <p:cNvSpPr>
            <a:spLocks noGrp="1"/>
          </p:cNvSpPr>
          <p:nvPr>
            <p:ph type="body" sz="half" idx="1"/>
          </p:nvPr>
        </p:nvSpPr>
        <p:spPr>
          <a:prstGeom prst="rect">
            <a:avLst/>
          </a:prstGeom>
        </p:spPr>
        <p:txBody>
          <a:bodyPr>
            <a:normAutofit fontScale="92500" lnSpcReduction="20000"/>
          </a:bodyPr>
          <a:lstStyle/>
          <a:p>
            <a:pPr marL="502944" indent="-502944" defTabSz="701074">
              <a:spcBef>
                <a:spcPts val="3334"/>
              </a:spcBef>
              <a:defRPr sz="3239" i="0">
                <a:solidFill>
                  <a:srgbClr val="000000"/>
                </a:solidFill>
                <a:effectLst>
                  <a:outerShdw blurRad="22860" dist="11430" dir="5400000" rotWithShape="0">
                    <a:srgbClr val="FFFFFF"/>
                  </a:outerShdw>
                </a:effectLst>
              </a:defRPr>
            </a:pPr>
            <a:r>
              <a:t>It’s all about Christ because it is saved by Him.</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Faith - Mark. 16:16</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Repent - Lk. 13:3</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Confess - Rom. 10:10</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Baptism - 1 Pet. 3:21</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Faithfulness - Rev. 2:10</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 name="Shape 194"/>
          <p:cNvSpPr>
            <a:spLocks noGrp="1"/>
          </p:cNvSpPr>
          <p:nvPr>
            <p:ph type="ctrTitle"/>
          </p:nvPr>
        </p:nvSpPr>
        <p:spPr>
          <a:prstGeom prst="rect">
            <a:avLst/>
          </a:prstGeom>
        </p:spPr>
        <p:txBody>
          <a:bodyPr>
            <a:normAutofit fontScale="90000"/>
          </a:bodyPr>
          <a:lstStyle/>
          <a:p>
            <a:r>
              <a:t>What is the </a:t>
            </a:r>
            <a:br/>
            <a:r>
              <a:t>church of Christ?</a:t>
            </a:r>
          </a:p>
        </p:txBody>
      </p:sp>
      <p:sp>
        <p:nvSpPr>
          <p:cNvPr id="195" name="Shape 195"/>
          <p:cNvSpPr>
            <a:spLocks noGrp="1"/>
          </p:cNvSpPr>
          <p:nvPr>
            <p:ph type="subTitle" sz="quarter" idx="1"/>
          </p:nvPr>
        </p:nvSpPr>
        <p:spPr>
          <a:prstGeom prst="rect">
            <a:avLst/>
          </a:prstGeom>
        </p:spPr>
        <p:txBody>
          <a:bodyPr/>
          <a:lstStyle>
            <a:lvl1pPr>
              <a:defRPr sz="4600"/>
            </a:lvl1pPr>
          </a:lstStyle>
          <a:p>
            <a:r>
              <a:t>It’s all about Christ!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Placeholder 124"/>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26" name="Shape 126"/>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27" name="Shape 127"/>
          <p:cNvSpPr>
            <a:spLocks noGrp="1"/>
          </p:cNvSpPr>
          <p:nvPr>
            <p:ph type="body" sz="half" idx="1"/>
          </p:nvPr>
        </p:nvSpPr>
        <p:spPr>
          <a:prstGeom prst="rect">
            <a:avLst/>
          </a:prstGeom>
        </p:spPr>
        <p:txBody>
          <a:bodyPr/>
          <a:lstStyle/>
          <a:p>
            <a:pPr marL="525298" indent="-525298" defTabSz="732234">
              <a:spcBef>
                <a:spcPts val="3467"/>
              </a:spcBef>
              <a:defRPr sz="3384" i="0">
                <a:solidFill>
                  <a:srgbClr val="000000"/>
                </a:solidFill>
                <a:effectLst>
                  <a:outerShdw blurRad="23876" dist="11938" dir="5400000" rotWithShape="0">
                    <a:srgbClr val="FFFFFF"/>
                  </a:outerShdw>
                </a:effectLst>
              </a:defRPr>
            </a:pPr>
            <a:r>
              <a:t>It is nondenominational because Christ is not divided.</a:t>
            </a:r>
          </a:p>
          <a:p>
            <a:pPr marL="1050597" lvl="1" indent="-525298" defTabSz="732234">
              <a:spcBef>
                <a:spcPts val="3467"/>
              </a:spcBef>
              <a:defRPr sz="3384" i="0">
                <a:solidFill>
                  <a:srgbClr val="000000"/>
                </a:solidFill>
                <a:effectLst>
                  <a:outerShdw blurRad="23876" dist="11938" dir="5400000" rotWithShape="0">
                    <a:srgbClr val="FFFFFF"/>
                  </a:outerShdw>
                </a:effectLst>
              </a:defRPr>
            </a:pPr>
            <a:r>
              <a:t>Matt. 16:18, 1 Cor. 1:10-12, Jn. 17:22</a:t>
            </a:r>
          </a:p>
          <a:p>
            <a:pPr marL="1050597" lvl="1" indent="-525298" defTabSz="732234">
              <a:spcBef>
                <a:spcPts val="3467"/>
              </a:spcBef>
              <a:defRPr sz="3384" i="0">
                <a:solidFill>
                  <a:srgbClr val="000000"/>
                </a:solidFill>
                <a:effectLst>
                  <a:outerShdw blurRad="23876" dist="11938" dir="5400000" rotWithShape="0">
                    <a:srgbClr val="FFFFFF"/>
                  </a:outerShdw>
                </a:effectLst>
              </a:defRPr>
            </a:pPr>
            <a:r>
              <a:t>Division accepted and overlooked cannot be all about Christ!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Placeholder 130"/>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32" name="Shape 132"/>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33" name="Shape 133"/>
          <p:cNvSpPr>
            <a:spLocks noGrp="1"/>
          </p:cNvSpPr>
          <p:nvPr>
            <p:ph type="body" sz="half" idx="1"/>
          </p:nvPr>
        </p:nvSpPr>
        <p:spPr>
          <a:prstGeom prst="rect">
            <a:avLst/>
          </a:prstGeom>
        </p:spPr>
        <p:txBody>
          <a:bodyPr>
            <a:normAutofit lnSpcReduction="10000"/>
          </a:bodyPr>
          <a:lstStyle/>
          <a:p>
            <a:pPr marL="475004" indent="-475004" defTabSz="662126">
              <a:spcBef>
                <a:spcPts val="3067"/>
              </a:spcBef>
              <a:defRPr sz="3060" i="0">
                <a:solidFill>
                  <a:srgbClr val="000000"/>
                </a:solidFill>
                <a:effectLst>
                  <a:outerShdw blurRad="21590" dist="10795" dir="5400000" rotWithShape="0">
                    <a:srgbClr val="FFFFFF"/>
                  </a:outerShdw>
                </a:effectLst>
              </a:defRPr>
            </a:pPr>
            <a:r>
              <a:t>It cares about His doctrine since it is all about Christ!</a:t>
            </a:r>
          </a:p>
          <a:p>
            <a:pPr marL="950007" lvl="1" indent="-475004" defTabSz="662126">
              <a:spcBef>
                <a:spcPts val="3067"/>
              </a:spcBef>
              <a:defRPr sz="3060" i="0">
                <a:solidFill>
                  <a:srgbClr val="000000"/>
                </a:solidFill>
                <a:effectLst>
                  <a:outerShdw blurRad="21590" dist="10795" dir="5400000" rotWithShape="0">
                    <a:srgbClr val="FFFFFF"/>
                  </a:outerShdw>
                </a:effectLst>
              </a:defRPr>
            </a:pPr>
            <a:r>
              <a:t>Doctrine of… (1 Tim. 4:1, Matt. 16:12, Col. 2:22)</a:t>
            </a:r>
          </a:p>
          <a:p>
            <a:pPr marL="950007" lvl="1" indent="-475004" defTabSz="662126">
              <a:spcBef>
                <a:spcPts val="3067"/>
              </a:spcBef>
              <a:defRPr sz="3060" i="0">
                <a:solidFill>
                  <a:srgbClr val="000000"/>
                </a:solidFill>
                <a:effectLst>
                  <a:outerShdw blurRad="21590" dist="10795" dir="5400000" rotWithShape="0">
                    <a:srgbClr val="FFFFFF"/>
                  </a:outerShdw>
                </a:effectLst>
              </a:defRPr>
            </a:pPr>
            <a:r>
              <a:t>Matt. 28:20, 2 Jn 9, 1 Cor. 14:37, 11:23-26,  Titus 2:1-10 </a:t>
            </a:r>
          </a:p>
          <a:p>
            <a:pPr marL="950007" lvl="1" indent="-475004" defTabSz="662126">
              <a:spcBef>
                <a:spcPts val="3067"/>
              </a:spcBef>
              <a:defRPr sz="3060" i="0">
                <a:solidFill>
                  <a:srgbClr val="000000"/>
                </a:solidFill>
                <a:effectLst>
                  <a:outerShdw blurRad="21590" dist="10795" dir="5400000" rotWithShape="0">
                    <a:srgbClr val="FFFFFF"/>
                  </a:outerShdw>
                </a:effectLst>
              </a:defRPr>
            </a:pPr>
            <a:r>
              <a:t>All the New Testament ways are about Christ.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Placeholder 136"/>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38" name="Shape 138"/>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39" name="Shape 139"/>
          <p:cNvSpPr>
            <a:spLocks noGrp="1"/>
          </p:cNvSpPr>
          <p:nvPr>
            <p:ph type="body" sz="half" idx="1"/>
          </p:nvPr>
        </p:nvSpPr>
        <p:spPr>
          <a:prstGeom prst="rect">
            <a:avLst/>
          </a:prstGeom>
        </p:spPr>
        <p:txBody>
          <a:bodyPr/>
          <a:lstStyle/>
          <a:p>
            <a:pPr marL="502944" indent="-502944" defTabSz="701074">
              <a:spcBef>
                <a:spcPts val="3334"/>
              </a:spcBef>
              <a:defRPr sz="3239" i="0">
                <a:solidFill>
                  <a:srgbClr val="000000"/>
                </a:solidFill>
                <a:effectLst>
                  <a:outerShdw blurRad="22860" dist="11430" dir="5400000" rotWithShape="0">
                    <a:srgbClr val="FFFFFF"/>
                  </a:outerShdw>
                </a:effectLst>
              </a:defRPr>
            </a:pPr>
            <a:r>
              <a:t>It is His body which makes sense if it is all about Christ</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Eph. 1:22-23, 4:4, 5:23, Col. 1:18, 24, Eph. 4:11-16</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To preach about the church is to preach about Christ.  Acts 8, 9.</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Placeholder 142"/>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44" name="Shape 144"/>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45" name="Shape 145"/>
          <p:cNvSpPr>
            <a:spLocks noGrp="1"/>
          </p:cNvSpPr>
          <p:nvPr>
            <p:ph type="body" sz="half" idx="1"/>
          </p:nvPr>
        </p:nvSpPr>
        <p:spPr>
          <a:prstGeom prst="rect">
            <a:avLst/>
          </a:prstGeom>
        </p:spPr>
        <p:txBody>
          <a:bodyPr/>
          <a:lstStyle/>
          <a:p>
            <a:pPr marL="458238" indent="-458238" defTabSz="638757">
              <a:spcBef>
                <a:spcPts val="2933"/>
              </a:spcBef>
              <a:defRPr sz="2952" i="0">
                <a:solidFill>
                  <a:srgbClr val="000000"/>
                </a:solidFill>
                <a:effectLst>
                  <a:outerShdw blurRad="20828" dist="10414" dir="5400000" rotWithShape="0">
                    <a:srgbClr val="FFFFFF"/>
                  </a:outerShdw>
                </a:effectLst>
              </a:defRPr>
            </a:pPr>
            <a:r>
              <a:t>It is the bride of Christ.</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Rev. 19:7-9, 21:9, 2 Cor. 11:2, Matt. 22:2, 25:1-13</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So it takes His name and not another’s (Ac. 20:28).</a:t>
            </a:r>
          </a:p>
          <a:p>
            <a:pPr marL="916476" lvl="1" indent="-458238" defTabSz="638757">
              <a:spcBef>
                <a:spcPts val="2933"/>
              </a:spcBef>
              <a:defRPr sz="2952" i="0">
                <a:solidFill>
                  <a:srgbClr val="000000"/>
                </a:solidFill>
                <a:effectLst>
                  <a:outerShdw blurRad="20828" dist="10414" dir="5400000" rotWithShape="0">
                    <a:srgbClr val="FFFFFF"/>
                  </a:outerShdw>
                </a:effectLst>
              </a:defRPr>
            </a:pPr>
            <a:r>
              <a:t>So it submits to Him and not to another (councils, conventions, or popes - Eph. 5:22-27).</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Placeholder 148"/>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50" name="Shape 150"/>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51" name="Shape 151"/>
          <p:cNvSpPr>
            <a:spLocks noGrp="1"/>
          </p:cNvSpPr>
          <p:nvPr>
            <p:ph type="body" sz="half" idx="1"/>
          </p:nvPr>
        </p:nvSpPr>
        <p:spPr>
          <a:prstGeom prst="rect">
            <a:avLst/>
          </a:prstGeom>
        </p:spPr>
        <p:txBody>
          <a:bodyPr/>
          <a:lstStyle/>
          <a:p>
            <a:pPr marL="396767" indent="-396767" defTabSz="553069">
              <a:spcBef>
                <a:spcPts val="2533"/>
              </a:spcBef>
              <a:defRPr sz="2556" i="0">
                <a:solidFill>
                  <a:srgbClr val="000000"/>
                </a:solidFill>
                <a:effectLst>
                  <a:outerShdw blurRad="18034" dist="9017" dir="5400000" rotWithShape="0">
                    <a:srgbClr val="FFFFFF"/>
                  </a:outerShdw>
                </a:effectLst>
              </a:defRPr>
            </a:pPr>
            <a:r>
              <a:t>It offers Him faithful worship</a:t>
            </a:r>
          </a:p>
          <a:p>
            <a:pPr marL="793534" lvl="1" indent="-396767" defTabSz="553069">
              <a:spcBef>
                <a:spcPts val="2533"/>
              </a:spcBef>
              <a:defRPr sz="2556" i="0">
                <a:solidFill>
                  <a:srgbClr val="000000"/>
                </a:solidFill>
                <a:effectLst>
                  <a:outerShdw blurRad="18034" dist="9017" dir="5400000" rotWithShape="0">
                    <a:srgbClr val="FFFFFF"/>
                  </a:outerShdw>
                </a:effectLst>
              </a:defRPr>
            </a:pPr>
            <a:r>
              <a:t>According to truth - Jn. 4:24, 17:17</a:t>
            </a:r>
          </a:p>
          <a:p>
            <a:pPr marL="793534" lvl="1" indent="-396767" defTabSz="553069">
              <a:spcBef>
                <a:spcPts val="2533"/>
              </a:spcBef>
              <a:defRPr sz="2556" i="0">
                <a:solidFill>
                  <a:srgbClr val="000000"/>
                </a:solidFill>
                <a:effectLst>
                  <a:outerShdw blurRad="18034" dist="9017" dir="5400000" rotWithShape="0">
                    <a:srgbClr val="FFFFFF"/>
                  </a:outerShdw>
                </a:effectLst>
              </a:defRPr>
            </a:pPr>
            <a:r>
              <a:t>Preaching, singing, praying (Acts 2:42, Col. 3:16)</a:t>
            </a:r>
          </a:p>
          <a:p>
            <a:pPr marL="793534" lvl="1" indent="-396767" defTabSz="553069">
              <a:spcBef>
                <a:spcPts val="2533"/>
              </a:spcBef>
              <a:defRPr sz="2556" i="0">
                <a:solidFill>
                  <a:srgbClr val="000000"/>
                </a:solidFill>
                <a:effectLst>
                  <a:outerShdw blurRad="18034" dist="9017" dir="5400000" rotWithShape="0">
                    <a:srgbClr val="FFFFFF"/>
                  </a:outerShdw>
                </a:effectLst>
              </a:defRPr>
            </a:pPr>
            <a:r>
              <a:t>Giving and Lord’s Supper on Lord’s day (Acts 20:7, 1 Cor. 16:2)</a:t>
            </a:r>
          </a:p>
          <a:p>
            <a:pPr marL="793534" lvl="1" indent="-396767" defTabSz="553069">
              <a:spcBef>
                <a:spcPts val="2533"/>
              </a:spcBef>
              <a:defRPr sz="2556" i="0">
                <a:solidFill>
                  <a:srgbClr val="000000"/>
                </a:solidFill>
                <a:effectLst>
                  <a:outerShdw blurRad="18034" dist="9017" dir="5400000" rotWithShape="0">
                    <a:srgbClr val="FFFFFF"/>
                  </a:outerShdw>
                </a:effectLst>
              </a:defRPr>
            </a:pPr>
            <a:r>
              <a:t>Never has man been allowed to approach God his way.</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Placeholder 154"/>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56" name="Shape 156"/>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57" name="Shape 157"/>
          <p:cNvSpPr>
            <a:spLocks noGrp="1"/>
          </p:cNvSpPr>
          <p:nvPr>
            <p:ph type="body" sz="half" idx="1"/>
          </p:nvPr>
        </p:nvSpPr>
        <p:spPr>
          <a:prstGeom prst="rect">
            <a:avLst/>
          </a:prstGeom>
        </p:spPr>
        <p:txBody>
          <a:bodyPr/>
          <a:lstStyle/>
          <a:p>
            <a:pPr marL="469414" indent="-469414" defTabSz="654335">
              <a:spcBef>
                <a:spcPts val="3067"/>
              </a:spcBef>
              <a:defRPr sz="3024" i="0">
                <a:solidFill>
                  <a:srgbClr val="000000"/>
                </a:solidFill>
                <a:effectLst>
                  <a:outerShdw blurRad="21336" dist="10668" dir="5400000" rotWithShape="0">
                    <a:srgbClr val="FFFFFF"/>
                  </a:outerShdw>
                </a:effectLst>
              </a:defRPr>
            </a:pPr>
            <a:r>
              <a:t>It’s all about Christ because it is…</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His kingdom - Matt. 16:19</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His flock - Jn. 10</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His house - 1 Tim. 3:15</a:t>
            </a:r>
          </a:p>
          <a:p>
            <a:pPr marL="938830" lvl="1" indent="-469414" defTabSz="654335">
              <a:spcBef>
                <a:spcPts val="3067"/>
              </a:spcBef>
              <a:defRPr sz="3024" i="0">
                <a:solidFill>
                  <a:srgbClr val="000000"/>
                </a:solidFill>
                <a:effectLst>
                  <a:outerShdw blurRad="21336" dist="10668" dir="5400000" rotWithShape="0">
                    <a:srgbClr val="FFFFFF"/>
                  </a:outerShdw>
                </a:effectLst>
              </a:defRPr>
            </a:pPr>
            <a:r>
              <a:t>It’s where He rules, where He shepherds, and where He resides. Are you in it?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Placeholder 160"/>
          <p:cNvPicPr>
            <a:picLocks noGrp="1"/>
          </p:cNvPicPr>
          <p:nvPr>
            <p:ph type="pic" idx="13"/>
          </p:nvPr>
        </p:nvPicPr>
        <p:blipFill>
          <a:blip r:embed="rId3">
            <a:extLst/>
          </a:blip>
          <a:stretch>
            <a:fillRect/>
          </a:stretch>
        </p:blipFill>
        <p:spPr>
          <a:xfrm>
            <a:off x="9770831" y="2455260"/>
            <a:ext cx="5723641" cy="7417026"/>
          </a:xfrm>
          <a:prstGeom prst="rect">
            <a:avLst/>
          </a:prstGeom>
        </p:spPr>
      </p:pic>
      <p:sp>
        <p:nvSpPr>
          <p:cNvPr id="162" name="Shape 162"/>
          <p:cNvSpPr>
            <a:spLocks noGrp="1"/>
          </p:cNvSpPr>
          <p:nvPr>
            <p:ph type="title"/>
          </p:nvPr>
        </p:nvSpPr>
        <p:spPr>
          <a:prstGeom prst="rect">
            <a:avLst/>
          </a:prstGeom>
        </p:spPr>
        <p:txBody>
          <a:bodyPr/>
          <a:lstStyle>
            <a:lvl1pPr defTabSz="549148">
              <a:defRPr sz="6392">
                <a:effectLst>
                  <a:outerShdw blurRad="11938" dist="11938" dir="16200000" rotWithShape="0">
                    <a:srgbClr val="000000">
                      <a:alpha val="50000"/>
                    </a:srgbClr>
                  </a:outerShdw>
                </a:effectLst>
              </a:defRPr>
            </a:lvl1pPr>
          </a:lstStyle>
          <a:p>
            <a:r>
              <a:t>What is the church of Christ?</a:t>
            </a:r>
          </a:p>
        </p:txBody>
      </p:sp>
      <p:sp>
        <p:nvSpPr>
          <p:cNvPr id="163" name="Shape 163"/>
          <p:cNvSpPr>
            <a:spLocks noGrp="1"/>
          </p:cNvSpPr>
          <p:nvPr>
            <p:ph type="body" sz="half" idx="1"/>
          </p:nvPr>
        </p:nvSpPr>
        <p:spPr>
          <a:prstGeom prst="rect">
            <a:avLst/>
          </a:prstGeom>
        </p:spPr>
        <p:txBody>
          <a:bodyPr>
            <a:normAutofit fontScale="92500" lnSpcReduction="20000"/>
          </a:bodyPr>
          <a:lstStyle/>
          <a:p>
            <a:pPr marL="502944" indent="-502944" defTabSz="701074">
              <a:spcBef>
                <a:spcPts val="3334"/>
              </a:spcBef>
              <a:defRPr sz="3239" i="0">
                <a:solidFill>
                  <a:srgbClr val="000000"/>
                </a:solidFill>
                <a:effectLst>
                  <a:outerShdw blurRad="22860" dist="11430" dir="5400000" rotWithShape="0">
                    <a:srgbClr val="FFFFFF"/>
                  </a:outerShdw>
                </a:effectLst>
              </a:defRPr>
            </a:pPr>
            <a:r>
              <a:t>It’s all about Christ because it is saved by Him.</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Faith - Mark. 16:16</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Repent - Lk. 13:3</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Confess - Rom. 10:10</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Baptism - 1 Pet. 3:21</a:t>
            </a:r>
          </a:p>
          <a:p>
            <a:pPr marL="1005889" lvl="1" indent="-502944" defTabSz="701074">
              <a:spcBef>
                <a:spcPts val="3334"/>
              </a:spcBef>
              <a:defRPr sz="3239" i="0">
                <a:solidFill>
                  <a:srgbClr val="000000"/>
                </a:solidFill>
                <a:effectLst>
                  <a:outerShdw blurRad="22860" dist="11430" dir="5400000" rotWithShape="0">
                    <a:srgbClr val="FFFFFF"/>
                  </a:outerShdw>
                </a:effectLst>
              </a:defRPr>
            </a:pPr>
            <a:r>
              <a:t>Faithfulness - Rev. 2:10</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ctrTitle"/>
          </p:nvPr>
        </p:nvSpPr>
        <p:spPr>
          <a:prstGeom prst="rect">
            <a:avLst/>
          </a:prstGeom>
        </p:spPr>
        <p:txBody>
          <a:bodyPr>
            <a:normAutofit fontScale="90000"/>
          </a:bodyPr>
          <a:lstStyle/>
          <a:p>
            <a:r>
              <a:t>What is the </a:t>
            </a:r>
            <a:br/>
            <a:r>
              <a:t>church of Christ?</a:t>
            </a:r>
          </a:p>
        </p:txBody>
      </p:sp>
      <p:sp>
        <p:nvSpPr>
          <p:cNvPr id="168" name="Shape 168"/>
          <p:cNvSpPr>
            <a:spLocks noGrp="1"/>
          </p:cNvSpPr>
          <p:nvPr>
            <p:ph type="subTitle" sz="quarter" idx="1"/>
          </p:nvPr>
        </p:nvSpPr>
        <p:spPr>
          <a:prstGeom prst="rect">
            <a:avLst/>
          </a:prstGeom>
        </p:spPr>
        <p:txBody>
          <a:bodyPr/>
          <a:lstStyle>
            <a:lvl1pPr>
              <a:defRPr sz="4600"/>
            </a:lvl1pPr>
          </a:lstStyle>
          <a:p>
            <a:r>
              <a:t>It’s all about Christ!</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2015</Words>
  <Application>Microsoft Office PowerPoint</Application>
  <PresentationFormat>Custom</PresentationFormat>
  <Paragraphs>107</Paragraphs>
  <Slides>16</Slides>
  <Notes>8</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Helvetica Neue</vt:lpstr>
      <vt:lpstr>Hoefler Text</vt:lpstr>
      <vt:lpstr>Palatino</vt:lpstr>
      <vt:lpstr>Moroccan</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lpstr>What is the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church of Christ?</dc:title>
  <cp:lastModifiedBy>Steven J. Wallace</cp:lastModifiedBy>
  <cp:revision>1</cp:revision>
  <dcterms:modified xsi:type="dcterms:W3CDTF">2017-02-28T20:24:56Z</dcterms:modified>
</cp:coreProperties>
</file>