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9"/>
  </p:notesMasterIdLst>
  <p:sldIdLst>
    <p:sldId id="256" r:id="rId2"/>
    <p:sldId id="257" r:id="rId3"/>
    <p:sldId id="259" r:id="rId4"/>
    <p:sldId id="260" r:id="rId5"/>
    <p:sldId id="261" r:id="rId6"/>
    <p:sldId id="270" r:id="rId7"/>
    <p:sldId id="271" r:id="rId8"/>
    <p:sldId id="262" r:id="rId9"/>
    <p:sldId id="264" r:id="rId10"/>
    <p:sldId id="263" r:id="rId11"/>
    <p:sldId id="273" r:id="rId12"/>
    <p:sldId id="272" r:id="rId13"/>
    <p:sldId id="269"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003296"/>
    <a:srgbClr val="0041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14"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4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96202-9B52-42A6-95D9-E9663319E579}" type="datetimeFigureOut">
              <a:rPr lang="en-US" smtClean="0"/>
              <a:pPr/>
              <a:t>8/4/2017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32A4-8A3B-4133-AA98-12743CF74D7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632A4-8A3B-4133-AA98-12743CF74D72}" type="slidenum">
              <a:rPr lang="en-US" smtClean="0"/>
              <a:pPr/>
              <a:t>4</a:t>
            </a:fld>
            <a:endParaRPr lang="en-US" dirty="0"/>
          </a:p>
        </p:txBody>
      </p:sp>
    </p:spTree>
    <p:extLst>
      <p:ext uri="{BB962C8B-B14F-4D97-AF65-F5344CB8AC3E}">
        <p14:creationId xmlns:p14="http://schemas.microsoft.com/office/powerpoint/2010/main" val="220207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7416800" y="6509004"/>
            <a:ext cx="4003040" cy="274320"/>
          </a:xfrm>
        </p:spPr>
        <p:txBody>
          <a:bodyPr vert="horz" rtlCol="0"/>
          <a:lstStyle/>
          <a:p>
            <a:fld id="{4E1381DF-C1C8-4573-9914-9955CF5A8BC0}" type="datetime1">
              <a:rPr lang="en-US" smtClean="0"/>
              <a:pPr/>
              <a:t>8/4/2017</a:t>
            </a:fld>
            <a:endParaRPr lang="en-US" dirty="0"/>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453DBF56-0051-4A58-BE41-7A908592F289}" type="slidenum">
              <a:rPr lang="en-US" smtClean="0"/>
              <a:pPr/>
              <a:t>‹#›</a:t>
            </a:fld>
            <a:endParaRPr lang="en-US" dirty="0"/>
          </a:p>
        </p:txBody>
      </p:sp>
      <p:sp>
        <p:nvSpPr>
          <p:cNvPr id="12" name="Footer Placeholder 11"/>
          <p:cNvSpPr>
            <a:spLocks noGrp="1"/>
          </p:cNvSpPr>
          <p:nvPr>
            <p:ph type="ftr" sz="quarter" idx="12"/>
          </p:nvPr>
        </p:nvSpPr>
        <p:spPr>
          <a:xfrm>
            <a:off x="2133600" y="6509004"/>
            <a:ext cx="5209952" cy="274320"/>
          </a:xfrm>
        </p:spPr>
        <p:txBody>
          <a:bodyPr vert="horz" rtlCol="0"/>
          <a:lstStyle/>
          <a:p>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B6B4C2-F537-4B29-A1CC-E9977295A030}" type="datetime1">
              <a:rPr lang="en-US" smtClean="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DBF56-0051-4A58-BE41-7A908592F289}"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519DBF-19A3-44D3-B518-3148844A87B2}" type="datetime1">
              <a:rPr lang="en-US" smtClean="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DBF56-0051-4A58-BE41-7A908592F289}" type="slidenum">
              <a:rPr lang="en-US" smtClean="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C1CE49-824B-44B4-A738-80E9673B9087}" type="datetime1">
              <a:rPr lang="en-US" smtClean="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DBF56-0051-4A58-BE41-7A908592F289}" type="slidenum">
              <a:rPr lang="en-US" smtClean="0"/>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p>
            <a:fld id="{72C1D48F-613A-4603-BB77-20F790C85E2E}" type="datetime1">
              <a:rPr lang="en-US" smtClean="0"/>
              <a:pPr/>
              <a:t>8/4/2017</a:t>
            </a:fld>
            <a:endParaRPr lang="en-US" dirty="0"/>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453DBF56-0051-4A58-BE41-7A908592F289}" type="slidenum">
              <a:rPr lang="en-US" smtClean="0"/>
              <a:pPr/>
              <a:t>‹#›</a:t>
            </a:fld>
            <a:endParaRPr lang="en-US" dirty="0"/>
          </a:p>
        </p:txBody>
      </p:sp>
      <p:sp>
        <p:nvSpPr>
          <p:cNvPr id="10" name="Footer Placeholder 9"/>
          <p:cNvSpPr>
            <a:spLocks noGrp="1"/>
          </p:cNvSpPr>
          <p:nvPr>
            <p:ph type="ftr" sz="quarter" idx="12"/>
          </p:nvPr>
        </p:nvSpPr>
        <p:spPr>
          <a:xfrm>
            <a:off x="2133600" y="6513670"/>
            <a:ext cx="5209952"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FD1C7F-9C53-4B5A-841C-287B205179AB}" type="datetime1">
              <a:rPr lang="en-US" smtClean="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521440" y="6514568"/>
            <a:ext cx="619051" cy="274320"/>
          </a:xfrm>
        </p:spPr>
        <p:txBody>
          <a:bodyPr/>
          <a:lstStyle/>
          <a:p>
            <a:fld id="{453DBF56-0051-4A58-BE41-7A908592F289}" type="slidenum">
              <a:rPr lang="en-US" smtClean="0"/>
              <a:pPr/>
              <a:t>‹#›</a:t>
            </a:fld>
            <a:endParaRPr lang="en-US" dirty="0"/>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dirty="0"/>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dirty="0"/>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29C8A-A930-4F2D-9D72-D8260D4757A3}" type="datetime1">
              <a:rPr lang="en-US" smtClean="0"/>
              <a:pPr/>
              <a:t>8/4/2017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521440" y="6514568"/>
            <a:ext cx="619051" cy="274320"/>
          </a:xfrm>
        </p:spPr>
        <p:txBody>
          <a:bodyPr/>
          <a:lstStyle/>
          <a:p>
            <a:fld id="{453DBF56-0051-4A58-BE41-7A908592F289}" type="slidenum">
              <a:rPr lang="en-US" smtClean="0"/>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C497CF-B8B3-48BA-BDC8-08D10FD4E5DD}" type="datetime1">
              <a:rPr lang="en-US" smtClean="0"/>
              <a:pPr/>
              <a:t>8/4/2017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DBF56-0051-4A58-BE41-7A908592F289}" type="slidenum">
              <a:rPr lang="en-US" smtClean="0"/>
              <a:pPr/>
              <a:t>‹#›</a:t>
            </a:fld>
            <a:endParaRPr lang="en-US" dirty="0"/>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D6F56-E113-4026-822E-0FEABBEF00C9}" type="datetime1">
              <a:rPr lang="en-US" smtClean="0"/>
              <a:pPr/>
              <a:t>8/4/2017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DBF56-0051-4A58-BE41-7A908592F289}"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p>
            <a:fld id="{08F78AEC-0E58-4D47-9E7E-296618D24044}" type="datetime1">
              <a:rPr lang="en-US" smtClean="0"/>
              <a:pPr/>
              <a:t>8/4/2017</a:t>
            </a:fld>
            <a:endParaRPr lang="en-US" dirty="0"/>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453DBF56-0051-4A58-BE41-7A908592F289}" type="slidenum">
              <a:rPr lang="en-US" smtClean="0"/>
              <a:pPr/>
              <a:t>‹#›</a:t>
            </a:fld>
            <a:endParaRPr lang="en-US" dirty="0"/>
          </a:p>
        </p:txBody>
      </p:sp>
      <p:sp>
        <p:nvSpPr>
          <p:cNvPr id="11" name="Footer Placeholder 10"/>
          <p:cNvSpPr>
            <a:spLocks noGrp="1"/>
          </p:cNvSpPr>
          <p:nvPr>
            <p:ph type="ftr" sz="quarter" idx="12"/>
          </p:nvPr>
        </p:nvSpPr>
        <p:spPr>
          <a:xfrm>
            <a:off x="2133600" y="6513670"/>
            <a:ext cx="5209952"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7416800" y="6509004"/>
            <a:ext cx="4003040" cy="274320"/>
          </a:xfrm>
        </p:spPr>
        <p:txBody>
          <a:bodyPr vert="horz" rtlCol="0"/>
          <a:lstStyle/>
          <a:p>
            <a:fld id="{79BC7D18-2318-446E-909C-AE3CADD4C532}" type="datetime1">
              <a:rPr lang="en-US" smtClean="0"/>
              <a:pPr/>
              <a:t>8/4/2017</a:t>
            </a:fld>
            <a:endParaRPr lang="en-US" dirty="0"/>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453DBF56-0051-4A58-BE41-7A908592F289}" type="slidenum">
              <a:rPr lang="en-US" smtClean="0"/>
              <a:pPr/>
              <a:t>‹#›</a:t>
            </a:fld>
            <a:endParaRPr lang="en-US" dirty="0"/>
          </a:p>
        </p:txBody>
      </p:sp>
      <p:sp>
        <p:nvSpPr>
          <p:cNvPr id="10" name="Footer Placeholder 9"/>
          <p:cNvSpPr>
            <a:spLocks noGrp="1"/>
          </p:cNvSpPr>
          <p:nvPr>
            <p:ph type="ftr" sz="quarter" idx="12"/>
          </p:nvPr>
        </p:nvSpPr>
        <p:spPr>
          <a:xfrm>
            <a:off x="2133600" y="6509004"/>
            <a:ext cx="5209952" cy="274320"/>
          </a:xfrm>
        </p:spPr>
        <p:txBody>
          <a:bodyPr vert="horz" rtlCol="0"/>
          <a:lstStyle/>
          <a:p>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C9235A4-1201-43FA-ADA4-07863F6EBF16}" type="datetime1">
              <a:rPr lang="en-US" smtClean="0"/>
              <a:pPr/>
              <a:t>8/4/2017</a:t>
            </a:fld>
            <a:endParaRPr lang="en-US" dirty="0"/>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53DBF56-0051-4A58-BE41-7A908592F289}" type="slidenum">
              <a:rPr lang="en-US" smtClean="0"/>
              <a:pPr/>
              <a:t>‹#›</a:t>
            </a:fld>
            <a:endParaRPr lang="en-US" dirty="0"/>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thruBlk="1"/>
  </p:transition>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a:solidFill>
                  <a:schemeClr val="tx1"/>
                </a:solidFill>
                <a:latin typeface="Segoe UI Semibold" pitchFamily="34" charset="0"/>
                <a:cs typeface="Segoe UI Semibold" pitchFamily="34" charset="0"/>
              </a:rPr>
              <a:t>Fake Gospels</a:t>
            </a:r>
          </a:p>
        </p:txBody>
      </p:sp>
      <p:pic>
        <p:nvPicPr>
          <p:cNvPr id="5" name="Picture 4"/>
          <p:cNvPicPr>
            <a:picLocks noChangeAspect="1" noChangeArrowheads="1"/>
          </p:cNvPicPr>
          <p:nvPr/>
        </p:nvPicPr>
        <p:blipFill>
          <a:blip r:embed="rId2" cstate="screen"/>
          <a:srcRect/>
          <a:stretch>
            <a:fillRect/>
          </a:stretch>
        </p:blipFill>
        <p:spPr bwMode="auto">
          <a:xfrm>
            <a:off x="152400" y="62484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828800"/>
            <a:ext cx="11125200" cy="5029200"/>
          </a:xfrm>
        </p:spPr>
        <p:txBody>
          <a:bodyPr>
            <a:noAutofit/>
          </a:bodyPr>
          <a:lstStyle/>
          <a:p>
            <a:pPr>
              <a:spcBef>
                <a:spcPts val="1200"/>
              </a:spcBef>
            </a:pPr>
            <a:r>
              <a:rPr lang="en-US" sz="48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universal salvation gospel</a:t>
            </a:r>
          </a:p>
          <a:p>
            <a:pPr lvl="1">
              <a:spcBef>
                <a:spcPts val="600"/>
              </a:spcBef>
            </a:pPr>
            <a:r>
              <a:rPr lang="en-US" sz="4400" i="1" dirty="0">
                <a:effectLst>
                  <a:outerShdw blurRad="38100" dist="38100" dir="2700000" algn="tl">
                    <a:srgbClr val="000000">
                      <a:alpha val="43137"/>
                    </a:srgbClr>
                  </a:outerShdw>
                </a:effectLst>
                <a:latin typeface="Segoe UI" pitchFamily="34" charset="0"/>
                <a:cs typeface="Segoe UI" pitchFamily="34" charset="0"/>
              </a:rPr>
              <a:t>“The Shack” </a:t>
            </a:r>
            <a:r>
              <a:rPr lang="en-US" sz="4400" dirty="0">
                <a:effectLst>
                  <a:outerShdw blurRad="38100" dist="38100" dir="2700000" algn="tl">
                    <a:srgbClr val="000000">
                      <a:alpha val="43137"/>
                    </a:srgbClr>
                  </a:outerShdw>
                </a:effectLst>
                <a:latin typeface="Segoe UI" pitchFamily="34" charset="0"/>
                <a:cs typeface="Segoe UI" pitchFamily="34" charset="0"/>
              </a:rPr>
              <a:t>(novel by William Young, movie)</a:t>
            </a:r>
          </a:p>
          <a:p>
            <a:pPr lvl="1">
              <a:spcBef>
                <a:spcPts val="600"/>
              </a:spcBef>
            </a:pPr>
            <a:r>
              <a:rPr lang="en-US" sz="4400" dirty="0">
                <a:effectLst>
                  <a:outerShdw blurRad="38100" dist="38100" dir="2700000" algn="tl">
                    <a:srgbClr val="000000">
                      <a:alpha val="43137"/>
                    </a:srgbClr>
                  </a:outerShdw>
                </a:effectLst>
                <a:latin typeface="Segoe UI" pitchFamily="34" charset="0"/>
                <a:cs typeface="Segoe UI" pitchFamily="34" charset="0"/>
              </a:rPr>
              <a:t>Father, Son and H.S.: Woman (“Papa”), Jewish carpenter and an Asian woman</a:t>
            </a:r>
          </a:p>
        </p:txBody>
      </p:sp>
      <p:pic>
        <p:nvPicPr>
          <p:cNvPr id="6" name="Picture 5">
            <a:extLst>
              <a:ext uri="{FF2B5EF4-FFF2-40B4-BE49-F238E27FC236}">
                <a16:creationId xmlns:a16="http://schemas.microsoft.com/office/drawing/2014/main" id="{B795701E-6CB5-4D07-83C9-5B3EBE97B0FA}"/>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34F5EAC-20B9-4AC5-9425-C2EB6D9032E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10</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447800"/>
            <a:ext cx="11125200" cy="54102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universal salvation gospel</a:t>
            </a:r>
          </a:p>
          <a:p>
            <a:pPr lvl="1">
              <a:spcBef>
                <a:spcPts val="600"/>
              </a:spcBef>
            </a:pPr>
            <a:r>
              <a:rPr lang="en-US" sz="3800" i="1" dirty="0">
                <a:effectLst>
                  <a:outerShdw blurRad="38100" dist="38100" dir="2700000" algn="tl">
                    <a:srgbClr val="000000">
                      <a:alpha val="43137"/>
                    </a:srgbClr>
                  </a:outerShdw>
                </a:effectLst>
                <a:latin typeface="Segoe UI" pitchFamily="34" charset="0"/>
                <a:cs typeface="Segoe UI" pitchFamily="34" charset="0"/>
              </a:rPr>
              <a:t>“The Shack” </a:t>
            </a:r>
            <a:r>
              <a:rPr lang="en-US" sz="3800" dirty="0">
                <a:effectLst>
                  <a:outerShdw blurRad="38100" dist="38100" dir="2700000" algn="tl">
                    <a:srgbClr val="000000">
                      <a:alpha val="43137"/>
                    </a:srgbClr>
                  </a:outerShdw>
                </a:effectLst>
                <a:latin typeface="Segoe UI" pitchFamily="34" charset="0"/>
                <a:cs typeface="Segoe UI" pitchFamily="34" charset="0"/>
              </a:rPr>
              <a:t>(novel by William Young, movie)</a:t>
            </a:r>
          </a:p>
          <a:p>
            <a:pPr lvl="1">
              <a:spcBef>
                <a:spcPts val="600"/>
              </a:spcBef>
            </a:pPr>
            <a:r>
              <a:rPr lang="en-US" sz="3800" dirty="0">
                <a:effectLst>
                  <a:outerShdw blurRad="38100" dist="38100" dir="2700000" algn="tl">
                    <a:srgbClr val="000000">
                      <a:alpha val="43137"/>
                    </a:srgbClr>
                  </a:outerShdw>
                </a:effectLst>
                <a:latin typeface="Segoe UI" pitchFamily="34" charset="0"/>
                <a:cs typeface="Segoe UI" pitchFamily="34" charset="0"/>
              </a:rPr>
              <a:t>Jesus tells Mack: “Those who love me come from every system that exists. They were Buddhists or Mormons, Baptists or Muslims, Democrats, Republicans and many who don't vote or are not part of any Sunday morning or religious institutions.”</a:t>
            </a:r>
          </a:p>
        </p:txBody>
      </p:sp>
      <p:pic>
        <p:nvPicPr>
          <p:cNvPr id="6" name="Picture 5">
            <a:extLst>
              <a:ext uri="{FF2B5EF4-FFF2-40B4-BE49-F238E27FC236}">
                <a16:creationId xmlns:a16="http://schemas.microsoft.com/office/drawing/2014/main" id="{B795701E-6CB5-4D07-83C9-5B3EBE97B0FA}"/>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34F5EAC-20B9-4AC5-9425-C2EB6D9032E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11</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extLst>
      <p:ext uri="{BB962C8B-B14F-4D97-AF65-F5344CB8AC3E}">
        <p14:creationId xmlns:p14="http://schemas.microsoft.com/office/powerpoint/2010/main" val="35436451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676400"/>
            <a:ext cx="11125200" cy="51816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universal salvation gospel</a:t>
            </a:r>
          </a:p>
          <a:p>
            <a:pPr lvl="1">
              <a:spcBef>
                <a:spcPts val="600"/>
              </a:spcBef>
            </a:pPr>
            <a:r>
              <a:rPr lang="en-US" sz="4000" i="1" dirty="0">
                <a:effectLst>
                  <a:outerShdw blurRad="38100" dist="38100" dir="2700000" algn="tl">
                    <a:srgbClr val="000000">
                      <a:alpha val="43137"/>
                    </a:srgbClr>
                  </a:outerShdw>
                </a:effectLst>
                <a:latin typeface="Segoe UI" pitchFamily="34" charset="0"/>
                <a:cs typeface="Segoe UI" pitchFamily="34" charset="0"/>
              </a:rPr>
              <a:t>“The Shack” </a:t>
            </a:r>
            <a:r>
              <a:rPr lang="en-US" sz="4000" dirty="0">
                <a:effectLst>
                  <a:outerShdw blurRad="38100" dist="38100" dir="2700000" algn="tl">
                    <a:srgbClr val="000000">
                      <a:alpha val="43137"/>
                    </a:srgbClr>
                  </a:outerShdw>
                </a:effectLst>
                <a:latin typeface="Segoe UI" pitchFamily="34" charset="0"/>
                <a:cs typeface="Segoe UI" pitchFamily="34" charset="0"/>
              </a:rPr>
              <a:t>(novel by William Young, movie)</a:t>
            </a:r>
          </a:p>
          <a:p>
            <a:pPr lvl="1">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Jesus adds: “I have no desire to make them Christian, but I do want to join them in their transformation into sons and daughters of my Papa, into my brothers and sisters, my Beloved.”</a:t>
            </a:r>
          </a:p>
        </p:txBody>
      </p:sp>
      <p:pic>
        <p:nvPicPr>
          <p:cNvPr id="6" name="Picture 5">
            <a:extLst>
              <a:ext uri="{FF2B5EF4-FFF2-40B4-BE49-F238E27FC236}">
                <a16:creationId xmlns:a16="http://schemas.microsoft.com/office/drawing/2014/main" id="{B795701E-6CB5-4D07-83C9-5B3EBE97B0FA}"/>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834F5EAC-20B9-4AC5-9425-C2EB6D9032E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12</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extLst>
      <p:ext uri="{BB962C8B-B14F-4D97-AF65-F5344CB8AC3E}">
        <p14:creationId xmlns:p14="http://schemas.microsoft.com/office/powerpoint/2010/main" val="39057859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304800" y="1600200"/>
            <a:ext cx="11582400" cy="52578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universal salvation gospel</a:t>
            </a:r>
          </a:p>
          <a:p>
            <a:pPr lvl="1">
              <a:spcBef>
                <a:spcPts val="600"/>
              </a:spcBef>
            </a:pPr>
            <a:r>
              <a:rPr lang="en-US" sz="3600" i="1" dirty="0">
                <a:effectLst>
                  <a:outerShdw blurRad="38100" dist="38100" dir="2700000" algn="tl">
                    <a:srgbClr val="000000">
                      <a:alpha val="43137"/>
                    </a:srgbClr>
                  </a:outerShdw>
                </a:effectLst>
                <a:latin typeface="Segoe UI" pitchFamily="34" charset="0"/>
                <a:cs typeface="Segoe UI" pitchFamily="34" charset="0"/>
              </a:rPr>
              <a:t>“The Shack” </a:t>
            </a:r>
            <a:r>
              <a:rPr lang="en-US" sz="3600" dirty="0">
                <a:effectLst>
                  <a:outerShdw blurRad="38100" dist="38100" dir="2700000" algn="tl">
                    <a:srgbClr val="000000">
                      <a:alpha val="43137"/>
                    </a:srgbClr>
                  </a:outerShdw>
                </a:effectLst>
                <a:latin typeface="Segoe UI" pitchFamily="34" charset="0"/>
                <a:cs typeface="Segoe UI" pitchFamily="34" charset="0"/>
              </a:rPr>
              <a:t>(novel by William Young, movie)</a:t>
            </a:r>
          </a:p>
          <a:p>
            <a:pPr lvl="1">
              <a:spcBef>
                <a:spcPts val="600"/>
              </a:spcBef>
            </a:pPr>
            <a:r>
              <a:rPr lang="en-US" sz="3600" dirty="0">
                <a:effectLst>
                  <a:outerShdw blurRad="38100" dist="38100" dir="2700000" algn="tl">
                    <a:srgbClr val="000000">
                      <a:alpha val="43137"/>
                    </a:srgbClr>
                  </a:outerShdw>
                </a:effectLst>
                <a:latin typeface="Segoe UI" pitchFamily="34" charset="0"/>
                <a:cs typeface="Segoe UI" pitchFamily="34" charset="0"/>
              </a:rPr>
              <a:t>Mack asks: “Do all roads lead to Christ?” Jesus responds, “Most roads don’t lead anywhere. What it does mean is that I will travel any road to find you.”</a:t>
            </a:r>
          </a:p>
          <a:p>
            <a:pPr lvl="1">
              <a:spcBef>
                <a:spcPts val="600"/>
              </a:spcBef>
            </a:pPr>
            <a:r>
              <a:rPr lang="en-US" sz="3600" dirty="0">
                <a:effectLst>
                  <a:outerShdw blurRad="38100" dist="38100" dir="2700000" algn="tl">
                    <a:srgbClr val="000000">
                      <a:alpha val="43137"/>
                    </a:srgbClr>
                  </a:outerShdw>
                </a:effectLst>
                <a:latin typeface="Segoe UI" pitchFamily="34" charset="0"/>
                <a:cs typeface="Segoe UI" pitchFamily="34" charset="0"/>
              </a:rPr>
              <a:t>Jesus says, “The whole world” is reconciled to “Papa” (not just those who believe in Him)</a:t>
            </a:r>
          </a:p>
        </p:txBody>
      </p:sp>
      <p:pic>
        <p:nvPicPr>
          <p:cNvPr id="6" name="Picture 5">
            <a:extLst>
              <a:ext uri="{FF2B5EF4-FFF2-40B4-BE49-F238E27FC236}">
                <a16:creationId xmlns:a16="http://schemas.microsoft.com/office/drawing/2014/main" id="{6C1C3704-8171-40A5-8CBF-6EA6FF93AE51}"/>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2918C3A2-1890-4C4E-B026-439450EA9ED4}"/>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13</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752600"/>
            <a:ext cx="11125200" cy="51054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universal salvation gospel</a:t>
            </a:r>
            <a:endParaRPr lang="en-US" sz="400" i="1" dirty="0">
              <a:effectLst>
                <a:outerShdw blurRad="38100" dist="38100" dir="2700000" algn="tl">
                  <a:srgbClr val="000000">
                    <a:alpha val="43137"/>
                  </a:srgbClr>
                </a:outerShdw>
              </a:effectLst>
              <a:latin typeface="Segoe UI Semibold" pitchFamily="34" charset="0"/>
              <a:cs typeface="Segoe UI Semibold" pitchFamily="34" charset="0"/>
            </a:endParaRPr>
          </a:p>
          <a:p>
            <a:pPr lvl="1">
              <a:spcBef>
                <a:spcPts val="600"/>
              </a:spcBef>
            </a:pPr>
            <a:r>
              <a:rPr lang="en-US" sz="4200" dirty="0">
                <a:effectLst>
                  <a:outerShdw blurRad="38100" dist="38100" dir="2700000" algn="tl">
                    <a:srgbClr val="000000">
                      <a:alpha val="43137"/>
                    </a:srgbClr>
                  </a:outerShdw>
                </a:effectLst>
                <a:latin typeface="Segoe UI" pitchFamily="34" charset="0"/>
                <a:cs typeface="Segoe UI" pitchFamily="34" charset="0"/>
              </a:rPr>
              <a:t>Jesus said few are saved </a:t>
            </a:r>
            <a:r>
              <a:rPr lang="en-US" sz="4200" i="1" dirty="0">
                <a:effectLst>
                  <a:outerShdw blurRad="38100" dist="38100" dir="2700000" algn="tl">
                    <a:srgbClr val="000000">
                      <a:alpha val="43137"/>
                    </a:srgbClr>
                  </a:outerShdw>
                </a:effectLst>
                <a:latin typeface="Segoe UI" pitchFamily="34" charset="0"/>
                <a:cs typeface="Segoe UI" pitchFamily="34" charset="0"/>
              </a:rPr>
              <a:t>(Luke 13:23-24)</a:t>
            </a:r>
            <a:endParaRPr lang="en-US" sz="400" i="1" dirty="0">
              <a:effectLst>
                <a:outerShdw blurRad="38100" dist="38100" dir="2700000" algn="tl">
                  <a:srgbClr val="000000">
                    <a:alpha val="43137"/>
                  </a:srgbClr>
                </a:outerShdw>
              </a:effectLst>
              <a:latin typeface="Segoe UI" pitchFamily="34" charset="0"/>
              <a:cs typeface="Segoe UI" pitchFamily="34" charset="0"/>
            </a:endParaRPr>
          </a:p>
          <a:p>
            <a:pPr lvl="2">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Narrow gate, straightened way, and few </a:t>
            </a:r>
            <a:br>
              <a:rPr lang="en-US" sz="4000" dirty="0">
                <a:effectLst>
                  <a:outerShdw blurRad="38100" dist="38100" dir="2700000" algn="tl">
                    <a:srgbClr val="000000">
                      <a:alpha val="43137"/>
                    </a:srgbClr>
                  </a:outerShdw>
                </a:effectLst>
                <a:latin typeface="Segoe UI" pitchFamily="34" charset="0"/>
                <a:cs typeface="Segoe UI" pitchFamily="34" charset="0"/>
              </a:rPr>
            </a:br>
            <a:r>
              <a:rPr lang="en-US" sz="4000" dirty="0">
                <a:effectLst>
                  <a:outerShdw blurRad="38100" dist="38100" dir="2700000" algn="tl">
                    <a:srgbClr val="000000">
                      <a:alpha val="43137"/>
                    </a:srgbClr>
                  </a:outerShdw>
                </a:effectLst>
                <a:latin typeface="Segoe UI" pitchFamily="34" charset="0"/>
                <a:cs typeface="Segoe UI" pitchFamily="34" charset="0"/>
              </a:rPr>
              <a:t>find it, </a:t>
            </a:r>
            <a:r>
              <a:rPr lang="en-US" sz="4000" i="1" dirty="0">
                <a:effectLst>
                  <a:outerShdw blurRad="38100" dist="38100" dir="2700000" algn="tl">
                    <a:srgbClr val="000000">
                      <a:alpha val="43137"/>
                    </a:srgbClr>
                  </a:outerShdw>
                </a:effectLst>
                <a:latin typeface="Segoe UI" pitchFamily="34" charset="0"/>
                <a:cs typeface="Segoe UI" pitchFamily="34" charset="0"/>
              </a:rPr>
              <a:t>Matthew 7:13-14 </a:t>
            </a:r>
          </a:p>
          <a:p>
            <a:pPr lvl="2">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Those who do Father’s will, </a:t>
            </a:r>
            <a:r>
              <a:rPr lang="en-US" sz="4000" i="1" dirty="0">
                <a:effectLst>
                  <a:outerShdw blurRad="38100" dist="38100" dir="2700000" algn="tl">
                    <a:srgbClr val="000000">
                      <a:alpha val="43137"/>
                    </a:srgbClr>
                  </a:outerShdw>
                </a:effectLst>
                <a:latin typeface="Segoe UI" pitchFamily="34" charset="0"/>
                <a:cs typeface="Segoe UI" pitchFamily="34" charset="0"/>
              </a:rPr>
              <a:t>Matt. 7:21-23</a:t>
            </a:r>
            <a:endParaRPr lang="en-US" sz="800" i="1" dirty="0">
              <a:effectLst>
                <a:outerShdw blurRad="38100" dist="38100" dir="2700000" algn="tl">
                  <a:srgbClr val="000000">
                    <a:alpha val="43137"/>
                  </a:srgbClr>
                </a:outerShdw>
              </a:effectLst>
              <a:latin typeface="Segoe UI" pitchFamily="34" charset="0"/>
              <a:cs typeface="Segoe UI" pitchFamily="34" charset="0"/>
            </a:endParaRPr>
          </a:p>
          <a:p>
            <a:pPr lvl="2">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Saved through effort, </a:t>
            </a:r>
            <a:r>
              <a:rPr lang="en-US" sz="4000" i="1" dirty="0">
                <a:effectLst>
                  <a:outerShdw blurRad="38100" dist="38100" dir="2700000" algn="tl">
                    <a:srgbClr val="000000">
                      <a:alpha val="43137"/>
                    </a:srgbClr>
                  </a:outerShdw>
                </a:effectLst>
                <a:latin typeface="Segoe UI" pitchFamily="34" charset="0"/>
                <a:cs typeface="Segoe UI" pitchFamily="34" charset="0"/>
              </a:rPr>
              <a:t>1 Peter 4:17-19</a:t>
            </a:r>
          </a:p>
        </p:txBody>
      </p:sp>
      <p:pic>
        <p:nvPicPr>
          <p:cNvPr id="6" name="Picture 5">
            <a:extLst>
              <a:ext uri="{FF2B5EF4-FFF2-40B4-BE49-F238E27FC236}">
                <a16:creationId xmlns:a16="http://schemas.microsoft.com/office/drawing/2014/main" id="{FF6A4926-5523-48E0-B02B-144A6D9BE025}"/>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BD56E76F-2115-4D61-AA0A-0847A85E7E06}"/>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14</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600200"/>
            <a:ext cx="11277600" cy="5257800"/>
          </a:xfrm>
        </p:spPr>
        <p:txBody>
          <a:bodyPr>
            <a:noAutofit/>
          </a:bodyPr>
          <a:lstStyle/>
          <a:p>
            <a:pPr>
              <a:spcBef>
                <a:spcPts val="6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A sinless gospel</a:t>
            </a:r>
          </a:p>
          <a:p>
            <a:pPr marL="520700" lvl="1" indent="-236538">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Sin has been redefined as illness, or as one’s personal identity</a:t>
            </a:r>
          </a:p>
          <a:p>
            <a:pPr marL="703580" lvl="3" indent="-236538">
              <a:spcBef>
                <a:spcPts val="600"/>
              </a:spcBef>
            </a:pPr>
            <a:r>
              <a:rPr lang="en-US" sz="3600" dirty="0">
                <a:effectLst>
                  <a:outerShdw blurRad="38100" dist="38100" dir="2700000" algn="tl">
                    <a:srgbClr val="000000">
                      <a:alpha val="43137"/>
                    </a:srgbClr>
                  </a:outerShdw>
                </a:effectLst>
                <a:latin typeface="Segoe UI" pitchFamily="34" charset="0"/>
                <a:cs typeface="Segoe UI" pitchFamily="34" charset="0"/>
              </a:rPr>
              <a:t>LGBT Bible app (June 2017): ourbibleapp.com</a:t>
            </a:r>
          </a:p>
          <a:p>
            <a:pPr marL="520700" lvl="1" indent="-236538">
              <a:spcBef>
                <a:spcPts val="600"/>
              </a:spcBef>
            </a:pPr>
            <a:r>
              <a:rPr lang="en-US" sz="4000" dirty="0">
                <a:effectLst>
                  <a:outerShdw blurRad="38100" dist="38100" dir="2700000" algn="tl">
                    <a:srgbClr val="000000">
                      <a:alpha val="43137"/>
                    </a:srgbClr>
                  </a:outerShdw>
                </a:effectLst>
                <a:latin typeface="Segoe UI" pitchFamily="34" charset="0"/>
                <a:cs typeface="Segoe UI" pitchFamily="34" charset="0"/>
              </a:rPr>
              <a:t>Sin is </a:t>
            </a:r>
            <a:r>
              <a:rPr lang="en-US" sz="4000" u="sng" dirty="0">
                <a:effectLst>
                  <a:outerShdw blurRad="38100" dist="38100" dir="2700000" algn="tl">
                    <a:srgbClr val="000000">
                      <a:alpha val="43137"/>
                    </a:srgbClr>
                  </a:outerShdw>
                </a:effectLst>
                <a:latin typeface="Segoe UI" pitchFamily="34" charset="0"/>
                <a:cs typeface="Segoe UI" pitchFamily="34" charset="0"/>
              </a:rPr>
              <a:t>real</a:t>
            </a:r>
            <a:r>
              <a:rPr lang="en-US" sz="4000" dirty="0">
                <a:effectLst>
                  <a:outerShdw blurRad="38100" dist="38100" dir="2700000" algn="tl">
                    <a:srgbClr val="000000">
                      <a:alpha val="43137"/>
                    </a:srgbClr>
                  </a:outerShdw>
                </a:effectLst>
                <a:latin typeface="Segoe UI" pitchFamily="34" charset="0"/>
                <a:cs typeface="Segoe UI" pitchFamily="34" charset="0"/>
              </a:rPr>
              <a:t> for all of us, </a:t>
            </a:r>
            <a:r>
              <a:rPr lang="en-US" sz="4000" i="1" dirty="0">
                <a:effectLst>
                  <a:outerShdw blurRad="38100" dist="38100" dir="2700000" algn="tl">
                    <a:srgbClr val="000000">
                      <a:alpha val="43137"/>
                    </a:srgbClr>
                  </a:outerShdw>
                </a:effectLst>
                <a:latin typeface="Segoe UI" pitchFamily="34" charset="0"/>
                <a:cs typeface="Segoe UI" pitchFamily="34" charset="0"/>
              </a:rPr>
              <a:t>Romans 3:23; 6:23</a:t>
            </a:r>
            <a:endParaRPr lang="en-US" sz="4000" dirty="0">
              <a:effectLst>
                <a:outerShdw blurRad="38100" dist="38100" dir="2700000" algn="tl">
                  <a:srgbClr val="000000">
                    <a:alpha val="43137"/>
                  </a:srgbClr>
                </a:outerShdw>
              </a:effectLst>
              <a:latin typeface="Segoe UI" pitchFamily="34" charset="0"/>
              <a:cs typeface="Segoe UI" pitchFamily="34" charset="0"/>
            </a:endParaRPr>
          </a:p>
          <a:p>
            <a:pPr marL="703580" lvl="3" indent="-236538">
              <a:spcBef>
                <a:spcPts val="600"/>
              </a:spcBef>
            </a:pPr>
            <a:r>
              <a:rPr lang="en-US" sz="3600" dirty="0">
                <a:effectLst>
                  <a:outerShdw blurRad="38100" dist="38100" dir="2700000" algn="tl">
                    <a:srgbClr val="000000">
                      <a:alpha val="43137"/>
                    </a:srgbClr>
                  </a:outerShdw>
                </a:effectLst>
                <a:latin typeface="Segoe UI" pitchFamily="34" charset="0"/>
                <a:cs typeface="Segoe UI" pitchFamily="34" charset="0"/>
              </a:rPr>
              <a:t>Transgression of God’s law, </a:t>
            </a:r>
            <a:r>
              <a:rPr lang="en-US" sz="3600" i="1" dirty="0">
                <a:effectLst>
                  <a:outerShdw blurRad="38100" dist="38100" dir="2700000" algn="tl">
                    <a:srgbClr val="000000">
                      <a:alpha val="43137"/>
                    </a:srgbClr>
                  </a:outerShdw>
                </a:effectLst>
                <a:latin typeface="Segoe UI" pitchFamily="34" charset="0"/>
                <a:cs typeface="Segoe UI" pitchFamily="34" charset="0"/>
              </a:rPr>
              <a:t>1 John 3:4</a:t>
            </a:r>
          </a:p>
          <a:p>
            <a:pPr marL="703580" lvl="3" indent="-236538">
              <a:spcBef>
                <a:spcPts val="600"/>
              </a:spcBef>
            </a:pPr>
            <a:r>
              <a:rPr lang="en-US" sz="3600" dirty="0">
                <a:effectLst>
                  <a:outerShdw blurRad="38100" dist="38100" dir="2700000" algn="tl">
                    <a:srgbClr val="000000">
                      <a:alpha val="43137"/>
                    </a:srgbClr>
                  </a:outerShdw>
                </a:effectLst>
                <a:latin typeface="Segoe UI" pitchFamily="34" charset="0"/>
                <a:cs typeface="Segoe UI" pitchFamily="34" charset="0"/>
              </a:rPr>
              <a:t>Omission of God’s will, </a:t>
            </a:r>
            <a:r>
              <a:rPr lang="en-US" sz="3600" i="1" dirty="0">
                <a:effectLst>
                  <a:outerShdw blurRad="38100" dist="38100" dir="2700000" algn="tl">
                    <a:srgbClr val="000000">
                      <a:alpha val="43137"/>
                    </a:srgbClr>
                  </a:outerShdw>
                </a:effectLst>
                <a:latin typeface="Segoe UI" pitchFamily="34" charset="0"/>
                <a:cs typeface="Segoe UI" pitchFamily="34" charset="0"/>
              </a:rPr>
              <a:t>James 4:17</a:t>
            </a:r>
          </a:p>
        </p:txBody>
      </p:sp>
      <p:pic>
        <p:nvPicPr>
          <p:cNvPr id="6" name="Picture 5">
            <a:extLst>
              <a:ext uri="{FF2B5EF4-FFF2-40B4-BE49-F238E27FC236}">
                <a16:creationId xmlns:a16="http://schemas.microsoft.com/office/drawing/2014/main" id="{652CD8F9-33B0-4565-9971-6B7F724F9957}"/>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B771E53F-7AA9-4279-881A-73C6974E01B1}"/>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15</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676400"/>
            <a:ext cx="11277600" cy="51816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A hell-less gospel</a:t>
            </a: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Annihilation of the wicked is a false gospel, </a:t>
            </a:r>
            <a:r>
              <a:rPr lang="en-US" sz="4000" i="1" dirty="0">
                <a:effectLst>
                  <a:outerShdw blurRad="38100" dist="38100" dir="2700000" algn="tl">
                    <a:srgbClr val="000000">
                      <a:alpha val="43137"/>
                    </a:srgbClr>
                  </a:outerShdw>
                </a:effectLst>
                <a:latin typeface="Segoe UI" pitchFamily="34" charset="0"/>
                <a:cs typeface="Segoe UI" pitchFamily="34" charset="0"/>
              </a:rPr>
              <a:t>Mark 9:43-44; Matthew 25:30; </a:t>
            </a:r>
            <a:br>
              <a:rPr lang="en-US" sz="4000" i="1" dirty="0">
                <a:effectLst>
                  <a:outerShdw blurRad="38100" dist="38100" dir="2700000" algn="tl">
                    <a:srgbClr val="000000">
                      <a:alpha val="43137"/>
                    </a:srgbClr>
                  </a:outerShdw>
                </a:effectLst>
                <a:latin typeface="Segoe UI" pitchFamily="34" charset="0"/>
                <a:cs typeface="Segoe UI" pitchFamily="34" charset="0"/>
              </a:rPr>
            </a:br>
            <a:r>
              <a:rPr lang="en-US" sz="4000" i="1" dirty="0">
                <a:effectLst>
                  <a:outerShdw blurRad="38100" dist="38100" dir="2700000" algn="tl">
                    <a:srgbClr val="000000">
                      <a:alpha val="43137"/>
                    </a:srgbClr>
                  </a:outerShdw>
                </a:effectLst>
                <a:latin typeface="Segoe UI" pitchFamily="34" charset="0"/>
                <a:cs typeface="Segoe UI" pitchFamily="34" charset="0"/>
              </a:rPr>
              <a:t>Revelation 20:10, 15</a:t>
            </a: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Decision is ours, Romans </a:t>
            </a:r>
            <a:r>
              <a:rPr lang="en-US" sz="4000" i="1" dirty="0">
                <a:effectLst>
                  <a:outerShdw blurRad="38100" dist="38100" dir="2700000" algn="tl">
                    <a:srgbClr val="000000">
                      <a:alpha val="43137"/>
                    </a:srgbClr>
                  </a:outerShdw>
                </a:effectLst>
                <a:latin typeface="Segoe UI" pitchFamily="34" charset="0"/>
                <a:cs typeface="Segoe UI" pitchFamily="34" charset="0"/>
              </a:rPr>
              <a:t>2:5-11</a:t>
            </a:r>
          </a:p>
        </p:txBody>
      </p:sp>
      <p:pic>
        <p:nvPicPr>
          <p:cNvPr id="6" name="Picture 5">
            <a:extLst>
              <a:ext uri="{FF2B5EF4-FFF2-40B4-BE49-F238E27FC236}">
                <a16:creationId xmlns:a16="http://schemas.microsoft.com/office/drawing/2014/main" id="{9048A1C5-D32F-4A25-AE53-F6A0E0A823AD}"/>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0E0652FD-CB5A-4B17-BE94-2A85A22CAC34}"/>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16</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proofofquran.files.wordpress.com/2015/10/bible.png"/>
          <p:cNvPicPr>
            <a:picLocks noChangeAspect="1" noChangeArrowheads="1"/>
          </p:cNvPicPr>
          <p:nvPr/>
        </p:nvPicPr>
        <p:blipFill>
          <a:blip r:embed="rId2" cstate="screen">
            <a:lum bright="15000"/>
          </a:blip>
          <a:srcRect/>
          <a:stretch>
            <a:fillRect/>
          </a:stretch>
        </p:blipFill>
        <p:spPr bwMode="auto">
          <a:xfrm>
            <a:off x="2362200" y="381000"/>
            <a:ext cx="7346680" cy="4800600"/>
          </a:xfrm>
          <a:prstGeom prst="rect">
            <a:avLst/>
          </a:prstGeom>
          <a:noFill/>
          <a:ln>
            <a:solidFill>
              <a:schemeClr val="tx1"/>
            </a:solidFill>
          </a:ln>
          <a:effectLst>
            <a:outerShdw blurRad="50800" dist="50800" dir="5400000" algn="ctr" rotWithShape="0">
              <a:schemeClr val="bg1"/>
            </a:outerShdw>
          </a:effectLst>
        </p:spPr>
      </p:pic>
      <p:sp>
        <p:nvSpPr>
          <p:cNvPr id="4" name="TextBox 3"/>
          <p:cNvSpPr txBox="1"/>
          <p:nvPr/>
        </p:nvSpPr>
        <p:spPr>
          <a:xfrm>
            <a:off x="304800" y="5334000"/>
            <a:ext cx="11582400" cy="1323439"/>
          </a:xfrm>
          <a:prstGeom prst="rect">
            <a:avLst/>
          </a:prstGeom>
          <a:noFill/>
        </p:spPr>
        <p:txBody>
          <a:bodyPr wrap="square" rtlCol="0">
            <a:spAutoFit/>
          </a:bodyPr>
          <a:lstStyle/>
          <a:p>
            <a:pPr algn="ctr" hangingPunct="0">
              <a:buFont typeface="Arial" pitchFamily="34" charset="0"/>
              <a:buChar char="•"/>
            </a:pPr>
            <a:r>
              <a:rPr lang="en-US" sz="4000" dirty="0">
                <a:effectLst>
                  <a:outerShdw blurRad="38100" dist="38100" dir="2700000" algn="tl">
                    <a:srgbClr val="000000">
                      <a:alpha val="43137"/>
                    </a:srgbClr>
                  </a:outerShdw>
                </a:effectLst>
                <a:latin typeface="Segoe UI" pitchFamily="34" charset="0"/>
                <a:cs typeface="Segoe UI" pitchFamily="34" charset="0"/>
              </a:rPr>
              <a:t> Buy the truth and do not sell it, </a:t>
            </a:r>
            <a:r>
              <a:rPr lang="en-US" sz="4000" i="1" dirty="0">
                <a:effectLst>
                  <a:outerShdw blurRad="38100" dist="38100" dir="2700000" algn="tl">
                    <a:srgbClr val="000000">
                      <a:alpha val="43137"/>
                    </a:srgbClr>
                  </a:outerShdw>
                </a:effectLst>
                <a:latin typeface="Segoe UI" pitchFamily="34" charset="0"/>
                <a:cs typeface="Segoe UI" pitchFamily="34" charset="0"/>
              </a:rPr>
              <a:t>Prov. 23:23</a:t>
            </a:r>
          </a:p>
          <a:p>
            <a:pPr algn="ctr" hangingPunct="0">
              <a:buFont typeface="Arial" pitchFamily="34" charset="0"/>
              <a:buChar char="•"/>
            </a:pPr>
            <a:r>
              <a:rPr lang="en-US" sz="4000" i="1" dirty="0">
                <a:effectLst>
                  <a:outerShdw blurRad="38100" dist="38100" dir="2700000" algn="tl">
                    <a:srgbClr val="000000">
                      <a:alpha val="43137"/>
                    </a:srgbClr>
                  </a:outerShdw>
                </a:effectLst>
                <a:latin typeface="Segoe UI" pitchFamily="34" charset="0"/>
                <a:cs typeface="Segoe UI" pitchFamily="34" charset="0"/>
              </a:rPr>
              <a:t> </a:t>
            </a:r>
            <a:r>
              <a:rPr lang="en-US" sz="4000" dirty="0">
                <a:effectLst>
                  <a:outerShdw blurRad="38100" dist="38100" dir="2700000" algn="tl">
                    <a:srgbClr val="000000">
                      <a:alpha val="43137"/>
                    </a:srgbClr>
                  </a:outerShdw>
                </a:effectLst>
                <a:latin typeface="Segoe UI" pitchFamily="34" charset="0"/>
                <a:cs typeface="Segoe UI" pitchFamily="34" charset="0"/>
              </a:rPr>
              <a:t>Beware of fake gospels! </a:t>
            </a:r>
            <a:r>
              <a:rPr lang="en-US" sz="4000" i="1" dirty="0">
                <a:effectLst>
                  <a:outerShdw blurRad="38100" dist="38100" dir="2700000" algn="tl">
                    <a:srgbClr val="000000">
                      <a:alpha val="43137"/>
                    </a:srgbClr>
                  </a:outerShdw>
                </a:effectLst>
                <a:latin typeface="Segoe UI" pitchFamily="34" charset="0"/>
                <a:cs typeface="Segoe UI" pitchFamily="34" charset="0"/>
              </a:rPr>
              <a:t>Jude 3</a:t>
            </a:r>
          </a:p>
        </p:txBody>
      </p:sp>
      <p:sp>
        <p:nvSpPr>
          <p:cNvPr id="8" name="Rectangle 7"/>
          <p:cNvSpPr/>
          <p:nvPr/>
        </p:nvSpPr>
        <p:spPr>
          <a:xfrm>
            <a:off x="2895600" y="1752600"/>
            <a:ext cx="6400800" cy="1219200"/>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effectLst>
                  <a:outerShdw blurRad="38100" dist="38100" dir="2700000" algn="tl">
                    <a:srgbClr val="000000">
                      <a:alpha val="43137"/>
                    </a:srgbClr>
                  </a:outerShdw>
                </a:effectLst>
                <a:latin typeface="Arial Black" pitchFamily="34" charset="0"/>
              </a:rPr>
              <a:t>fake gospels</a:t>
            </a:r>
          </a:p>
        </p:txBody>
      </p:sp>
      <p:pic>
        <p:nvPicPr>
          <p:cNvPr id="9" name="Picture 8">
            <a:extLst>
              <a:ext uri="{FF2B5EF4-FFF2-40B4-BE49-F238E27FC236}">
                <a16:creationId xmlns:a16="http://schemas.microsoft.com/office/drawing/2014/main" id="{7B1036BD-C39A-46A8-90A9-41876F0676C5}"/>
              </a:ext>
            </a:extLst>
          </p:cNvPr>
          <p:cNvPicPr>
            <a:picLocks noChangeAspect="1" noChangeArrowheads="1"/>
          </p:cNvPicPr>
          <p:nvPr/>
        </p:nvPicPr>
        <p:blipFill>
          <a:blip r:embed="rId3"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10" name="Slide Number Placeholder 4">
            <a:extLst>
              <a:ext uri="{FF2B5EF4-FFF2-40B4-BE49-F238E27FC236}">
                <a16:creationId xmlns:a16="http://schemas.microsoft.com/office/drawing/2014/main" id="{57DF2D99-A643-4060-97DA-0752D21B32A7}"/>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17</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im.org/wp-content/uploads/2016/12/facebook-fake-news-trending.jpg"/>
          <p:cNvPicPr>
            <a:picLocks noChangeAspect="1" noChangeArrowheads="1"/>
          </p:cNvPicPr>
          <p:nvPr/>
        </p:nvPicPr>
        <p:blipFill>
          <a:blip r:embed="rId2" cstate="screen"/>
          <a:srcRect/>
          <a:stretch>
            <a:fillRect/>
          </a:stretch>
        </p:blipFill>
        <p:spPr bwMode="auto">
          <a:xfrm>
            <a:off x="1981200" y="533400"/>
            <a:ext cx="8372632" cy="4651462"/>
          </a:xfrm>
          <a:prstGeom prst="rect">
            <a:avLst/>
          </a:prstGeom>
          <a:noFill/>
          <a:ln>
            <a:solidFill>
              <a:schemeClr val="accent1"/>
            </a:solidFill>
          </a:ln>
          <a:effectLst>
            <a:outerShdw blurRad="50800" dist="50800" dir="5400000" algn="ctr" rotWithShape="0">
              <a:schemeClr val="bg1"/>
            </a:outerShdw>
          </a:effectLst>
        </p:spPr>
      </p:pic>
      <p:sp>
        <p:nvSpPr>
          <p:cNvPr id="3" name="TextBox 2"/>
          <p:cNvSpPr txBox="1"/>
          <p:nvPr/>
        </p:nvSpPr>
        <p:spPr>
          <a:xfrm>
            <a:off x="304800" y="5486401"/>
            <a:ext cx="11658600"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Segoe UI Semibold" pitchFamily="34" charset="0"/>
                <a:cs typeface="Segoe UI Semibold" pitchFamily="34" charset="0"/>
              </a:rPr>
              <a:t>The credibility of all news sources suffer</a:t>
            </a:r>
          </a:p>
        </p:txBody>
      </p:sp>
      <p:pic>
        <p:nvPicPr>
          <p:cNvPr id="4" name="Picture 3"/>
          <p:cNvPicPr>
            <a:picLocks noChangeAspect="1" noChangeArrowheads="1"/>
          </p:cNvPicPr>
          <p:nvPr/>
        </p:nvPicPr>
        <p:blipFill>
          <a:blip r:embed="rId3" cstate="screen"/>
          <a:srcRect/>
          <a:stretch>
            <a:fillRect/>
          </a:stretch>
        </p:blipFill>
        <p:spPr bwMode="auto">
          <a:xfrm>
            <a:off x="11734800" y="6328117"/>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Slide Number Placeholder 4"/>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2</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proofofquran.files.wordpress.com/2015/10/bible.png"/>
          <p:cNvPicPr>
            <a:picLocks noChangeAspect="1" noChangeArrowheads="1"/>
          </p:cNvPicPr>
          <p:nvPr/>
        </p:nvPicPr>
        <p:blipFill>
          <a:blip r:embed="rId2" cstate="screen">
            <a:lum bright="15000"/>
          </a:blip>
          <a:srcRect/>
          <a:stretch>
            <a:fillRect/>
          </a:stretch>
        </p:blipFill>
        <p:spPr bwMode="auto">
          <a:xfrm>
            <a:off x="2362200" y="520409"/>
            <a:ext cx="7346680" cy="4800600"/>
          </a:xfrm>
          <a:prstGeom prst="rect">
            <a:avLst/>
          </a:prstGeom>
          <a:noFill/>
          <a:ln>
            <a:solidFill>
              <a:schemeClr val="tx1"/>
            </a:solidFill>
          </a:ln>
          <a:effectLst>
            <a:outerShdw blurRad="50800" dist="50800" dir="5400000" algn="ctr" rotWithShape="0">
              <a:schemeClr val="bg1"/>
            </a:outerShdw>
          </a:effectLst>
        </p:spPr>
      </p:pic>
      <p:sp>
        <p:nvSpPr>
          <p:cNvPr id="3" name="Rectangle 2"/>
          <p:cNvSpPr/>
          <p:nvPr/>
        </p:nvSpPr>
        <p:spPr>
          <a:xfrm>
            <a:off x="2895600" y="1752600"/>
            <a:ext cx="6400800" cy="1219200"/>
          </a:xfrm>
          <a:prstGeom prst="rect">
            <a:avLst/>
          </a:pr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effectLst>
                  <a:outerShdw blurRad="38100" dist="38100" dir="2700000" algn="tl">
                    <a:srgbClr val="000000">
                      <a:alpha val="43137"/>
                    </a:srgbClr>
                  </a:outerShdw>
                </a:effectLst>
                <a:latin typeface="Arial Black" pitchFamily="34" charset="0"/>
              </a:rPr>
              <a:t>fake gospels</a:t>
            </a:r>
          </a:p>
        </p:txBody>
      </p:sp>
      <p:sp>
        <p:nvSpPr>
          <p:cNvPr id="4" name="TextBox 3"/>
          <p:cNvSpPr txBox="1"/>
          <p:nvPr/>
        </p:nvSpPr>
        <p:spPr>
          <a:xfrm>
            <a:off x="228600" y="5410200"/>
            <a:ext cx="11734800"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Segoe UI Semibold" pitchFamily="34" charset="0"/>
                <a:cs typeface="Segoe UI Semibold" pitchFamily="34" charset="0"/>
              </a:rPr>
              <a:t>The credibility of the true gospel suffers</a:t>
            </a:r>
          </a:p>
          <a:p>
            <a:pPr algn="ctr"/>
            <a:r>
              <a:rPr lang="en-US" sz="4000" i="1" dirty="0">
                <a:effectLst>
                  <a:outerShdw blurRad="38100" dist="38100" dir="2700000" algn="tl">
                    <a:srgbClr val="000000">
                      <a:alpha val="43137"/>
                    </a:srgbClr>
                  </a:outerShdw>
                </a:effectLst>
                <a:latin typeface="Segoe UI Semibold" pitchFamily="34" charset="0"/>
                <a:cs typeface="Segoe UI Semibold" pitchFamily="34" charset="0"/>
              </a:rPr>
              <a:t>1 John 4:1 (6); 2 Tim. 2:16-19; Gal. 1:6-10</a:t>
            </a:r>
          </a:p>
        </p:txBody>
      </p:sp>
      <p:pic>
        <p:nvPicPr>
          <p:cNvPr id="5" name="Picture 4"/>
          <p:cNvPicPr>
            <a:picLocks noChangeAspect="1" noChangeArrowheads="1"/>
          </p:cNvPicPr>
          <p:nvPr/>
        </p:nvPicPr>
        <p:blipFill>
          <a:blip r:embed="rId3"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p:cNvSpPr>
            <a:spLocks noGrp="1"/>
          </p:cNvSpPr>
          <p:nvPr>
            <p:ph type="sldNum" sz="quarter" idx="12"/>
          </p:nvPr>
        </p:nvSpPr>
        <p:spPr>
          <a:xfrm>
            <a:off x="228600" y="6276535"/>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3</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676400"/>
            <a:ext cx="11125200" cy="5066262"/>
          </a:xfrm>
        </p:spPr>
        <p:txBody>
          <a:bodyPr>
            <a:normAutofit/>
          </a:bodyPr>
          <a:lstStyle/>
          <a:p>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Traditions of men produce fake gospels</a:t>
            </a:r>
            <a:r>
              <a:rPr lang="en-US" sz="4400" dirty="0">
                <a:effectLst>
                  <a:outerShdw blurRad="38100" dist="38100" dir="2700000" algn="tl">
                    <a:srgbClr val="000000">
                      <a:alpha val="43137"/>
                    </a:srgbClr>
                  </a:outerShdw>
                </a:effectLst>
                <a:latin typeface="Segoe UI Semibold" pitchFamily="34" charset="0"/>
                <a:cs typeface="Segoe UI Semibold" pitchFamily="34" charset="0"/>
              </a:rPr>
              <a:t>  </a:t>
            </a:r>
            <a:r>
              <a:rPr lang="en-US" sz="4400" i="1" dirty="0">
                <a:effectLst>
                  <a:outerShdw blurRad="38100" dist="38100" dir="2700000" algn="tl">
                    <a:srgbClr val="000000">
                      <a:alpha val="43137"/>
                    </a:srgbClr>
                  </a:outerShdw>
                </a:effectLst>
                <a:latin typeface="Segoe UI Semibold" pitchFamily="34" charset="0"/>
                <a:cs typeface="Segoe UI Semibold" pitchFamily="34" charset="0"/>
              </a:rPr>
              <a:t>Matthew 15:1-9</a:t>
            </a:r>
          </a:p>
          <a:p>
            <a:pPr lvl="1"/>
            <a:r>
              <a:rPr lang="en-US" sz="4000" dirty="0">
                <a:effectLst>
                  <a:outerShdw blurRad="38100" dist="38100" dir="2700000" algn="tl">
                    <a:srgbClr val="000000">
                      <a:alpha val="43137"/>
                    </a:srgbClr>
                  </a:outerShdw>
                </a:effectLst>
                <a:latin typeface="Segoe UI" pitchFamily="34" charset="0"/>
                <a:cs typeface="Segoe UI" pitchFamily="34" charset="0"/>
              </a:rPr>
              <a:t>Appear righteous, but are of no spiritual value, </a:t>
            </a:r>
            <a:r>
              <a:rPr lang="en-US" sz="4000" i="1" dirty="0">
                <a:effectLst>
                  <a:outerShdw blurRad="38100" dist="38100" dir="2700000" algn="tl">
                    <a:srgbClr val="000000">
                      <a:alpha val="43137"/>
                    </a:srgbClr>
                  </a:outerShdw>
                </a:effectLst>
                <a:latin typeface="Segoe UI" pitchFamily="34" charset="0"/>
                <a:cs typeface="Segoe UI" pitchFamily="34" charset="0"/>
              </a:rPr>
              <a:t>Colossians 2:18-23</a:t>
            </a:r>
          </a:p>
          <a:p>
            <a:pPr lvl="1"/>
            <a:r>
              <a:rPr lang="en-US" sz="4000" dirty="0">
                <a:effectLst>
                  <a:outerShdw blurRad="38100" dist="38100" dir="2700000" algn="tl">
                    <a:srgbClr val="000000">
                      <a:alpha val="43137"/>
                    </a:srgbClr>
                  </a:outerShdw>
                </a:effectLst>
                <a:latin typeface="Segoe UI" pitchFamily="34" charset="0"/>
                <a:cs typeface="Segoe UI" pitchFamily="34" charset="0"/>
              </a:rPr>
              <a:t>Bring spiritual death</a:t>
            </a:r>
            <a:endParaRPr lang="en-US" sz="4000" i="1" dirty="0">
              <a:effectLst>
                <a:outerShdw blurRad="38100" dist="38100" dir="2700000" algn="tl">
                  <a:srgbClr val="000000">
                    <a:alpha val="43137"/>
                  </a:srgbClr>
                </a:outerShdw>
              </a:effectLst>
              <a:latin typeface="Segoe UI" pitchFamily="34" charset="0"/>
              <a:cs typeface="Segoe UI" pitchFamily="34" charset="0"/>
            </a:endParaRPr>
          </a:p>
          <a:p>
            <a:pPr lvl="1"/>
            <a:r>
              <a:rPr lang="en-US" sz="4000" dirty="0">
                <a:effectLst>
                  <a:outerShdw blurRad="38100" dist="38100" dir="2700000" algn="tl">
                    <a:srgbClr val="000000">
                      <a:alpha val="43137"/>
                    </a:srgbClr>
                  </a:outerShdw>
                </a:effectLst>
                <a:latin typeface="Segoe UI" pitchFamily="34" charset="0"/>
                <a:cs typeface="Segoe UI" pitchFamily="34" charset="0"/>
              </a:rPr>
              <a:t>They go beyond the written word of God, </a:t>
            </a:r>
            <a:br>
              <a:rPr lang="en-US" sz="4000" dirty="0">
                <a:effectLst>
                  <a:outerShdw blurRad="38100" dist="38100" dir="2700000" algn="tl">
                    <a:srgbClr val="000000">
                      <a:alpha val="43137"/>
                    </a:srgbClr>
                  </a:outerShdw>
                </a:effectLst>
                <a:latin typeface="Segoe UI" pitchFamily="34" charset="0"/>
                <a:cs typeface="Segoe UI" pitchFamily="34" charset="0"/>
              </a:rPr>
            </a:br>
            <a:r>
              <a:rPr lang="en-US" sz="4000" i="1" dirty="0">
                <a:effectLst>
                  <a:outerShdw blurRad="38100" dist="38100" dir="2700000" algn="tl">
                    <a:srgbClr val="000000">
                      <a:alpha val="43137"/>
                    </a:srgbClr>
                  </a:outerShdw>
                </a:effectLst>
                <a:latin typeface="Segoe UI" pitchFamily="34" charset="0"/>
                <a:cs typeface="Segoe UI" pitchFamily="34" charset="0"/>
              </a:rPr>
              <a:t>1 Corinthians 4:6</a:t>
            </a:r>
          </a:p>
          <a:p>
            <a:pPr lvl="1"/>
            <a:endParaRPr lang="en-US" sz="3000" dirty="0">
              <a:effectLst>
                <a:outerShdw blurRad="38100" dist="38100" dir="2700000" algn="tl">
                  <a:srgbClr val="000000">
                    <a:alpha val="43137"/>
                  </a:srgbClr>
                </a:outerShdw>
              </a:effectLst>
              <a:latin typeface="Segoe UI" pitchFamily="34" charset="0"/>
              <a:cs typeface="Segoe UI" pitchFamily="34" charset="0"/>
            </a:endParaRPr>
          </a:p>
        </p:txBody>
      </p:sp>
      <p:pic>
        <p:nvPicPr>
          <p:cNvPr id="6" name="Picture 5">
            <a:extLst>
              <a:ext uri="{FF2B5EF4-FFF2-40B4-BE49-F238E27FC236}">
                <a16:creationId xmlns:a16="http://schemas.microsoft.com/office/drawing/2014/main" id="{44440FE6-9FB2-43ED-A259-C730F8A6D428}"/>
              </a:ext>
            </a:extLst>
          </p:cNvPr>
          <p:cNvPicPr>
            <a:picLocks noChangeAspect="1" noChangeArrowheads="1"/>
          </p:cNvPicPr>
          <p:nvPr/>
        </p:nvPicPr>
        <p:blipFill>
          <a:blip r:embed="rId3"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F581CD25-A45A-4C60-9D6E-2D149C630F8D}"/>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4</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609600" y="1524000"/>
            <a:ext cx="11125200" cy="53340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“faith only” gospel</a:t>
            </a:r>
            <a:endParaRPr lang="en-US" sz="4400" i="1"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endParaRP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Faith is essential, </a:t>
            </a:r>
            <a:r>
              <a:rPr lang="en-US" sz="4000" i="1" dirty="0">
                <a:effectLst>
                  <a:outerShdw blurRad="38100" dist="38100" dir="2700000" algn="tl">
                    <a:srgbClr val="000000">
                      <a:alpha val="43137"/>
                    </a:srgbClr>
                  </a:outerShdw>
                </a:effectLst>
                <a:latin typeface="Segoe UI" pitchFamily="34" charset="0"/>
                <a:cs typeface="Segoe UI" pitchFamily="34" charset="0"/>
              </a:rPr>
              <a:t>Eph. 2:8-9; Romans 10:9-10</a:t>
            </a: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Faith only does not justify, </a:t>
            </a:r>
            <a:r>
              <a:rPr lang="en-US" sz="4000" i="1" dirty="0">
                <a:effectLst>
                  <a:outerShdw blurRad="38100" dist="38100" dir="2700000" algn="tl">
                    <a:srgbClr val="000000">
                      <a:alpha val="43137"/>
                    </a:srgbClr>
                  </a:outerShdw>
                </a:effectLst>
                <a:latin typeface="Segoe UI" pitchFamily="34" charset="0"/>
                <a:cs typeface="Segoe UI" pitchFamily="34" charset="0"/>
              </a:rPr>
              <a:t>James 2:24 (14-26)</a:t>
            </a:r>
          </a:p>
          <a:p>
            <a:pPr lvl="2">
              <a:spcBef>
                <a:spcPts val="1200"/>
              </a:spcBef>
            </a:pPr>
            <a:r>
              <a:rPr lang="en-US" sz="3600" dirty="0">
                <a:effectLst>
                  <a:outerShdw blurRad="38100" dist="38100" dir="2700000" algn="tl">
                    <a:srgbClr val="000000">
                      <a:alpha val="43137"/>
                    </a:srgbClr>
                  </a:outerShdw>
                </a:effectLst>
                <a:latin typeface="Segoe UI" pitchFamily="34" charset="0"/>
                <a:cs typeface="Segoe UI" pitchFamily="34" charset="0"/>
              </a:rPr>
              <a:t>Must work righteousness, </a:t>
            </a:r>
            <a:r>
              <a:rPr lang="en-US" sz="3600" i="1" dirty="0">
                <a:effectLst>
                  <a:outerShdw blurRad="38100" dist="38100" dir="2700000" algn="tl">
                    <a:srgbClr val="000000">
                      <a:alpha val="43137"/>
                    </a:srgbClr>
                  </a:outerShdw>
                </a:effectLst>
                <a:latin typeface="Segoe UI" pitchFamily="34" charset="0"/>
                <a:cs typeface="Segoe UI" pitchFamily="34" charset="0"/>
              </a:rPr>
              <a:t>Acts 10:34-35</a:t>
            </a:r>
          </a:p>
          <a:p>
            <a:pPr lvl="2">
              <a:spcBef>
                <a:spcPts val="1200"/>
              </a:spcBef>
            </a:pPr>
            <a:r>
              <a:rPr lang="en-US" sz="3600" i="1" dirty="0">
                <a:effectLst>
                  <a:outerShdw blurRad="38100" dist="38100" dir="2700000" algn="tl">
                    <a:srgbClr val="000000">
                      <a:alpha val="43137"/>
                    </a:srgbClr>
                  </a:outerShdw>
                </a:effectLst>
                <a:latin typeface="Segoe UI" pitchFamily="34" charset="0"/>
                <a:cs typeface="Segoe UI" pitchFamily="34" charset="0"/>
              </a:rPr>
              <a:t>Plan of salvation</a:t>
            </a:r>
            <a:r>
              <a:rPr lang="en-US" sz="3600" dirty="0">
                <a:effectLst>
                  <a:outerShdw blurRad="38100" dist="38100" dir="2700000" algn="tl">
                    <a:srgbClr val="000000">
                      <a:alpha val="43137"/>
                    </a:srgbClr>
                  </a:outerShdw>
                </a:effectLst>
                <a:latin typeface="Segoe UI" pitchFamily="34" charset="0"/>
                <a:cs typeface="Segoe UI" pitchFamily="34" charset="0"/>
              </a:rPr>
              <a:t> is </a:t>
            </a:r>
            <a:r>
              <a:rPr lang="en-US" sz="3600" b="1" dirty="0">
                <a:effectLst>
                  <a:outerShdw blurRad="38100" dist="38100" dir="2700000" algn="tl">
                    <a:srgbClr val="000000">
                      <a:alpha val="43137"/>
                    </a:srgbClr>
                  </a:outerShdw>
                </a:effectLst>
                <a:latin typeface="Segoe UI" pitchFamily="34" charset="0"/>
                <a:cs typeface="Segoe UI" pitchFamily="34" charset="0"/>
              </a:rPr>
              <a:t>not</a:t>
            </a:r>
            <a:r>
              <a:rPr lang="en-US" sz="3600" dirty="0">
                <a:effectLst>
                  <a:outerShdw blurRad="38100" dist="38100" dir="2700000" algn="tl">
                    <a:srgbClr val="000000">
                      <a:alpha val="43137"/>
                    </a:srgbClr>
                  </a:outerShdw>
                </a:effectLst>
                <a:latin typeface="Segoe UI" pitchFamily="34" charset="0"/>
                <a:cs typeface="Segoe UI" pitchFamily="34" charset="0"/>
              </a:rPr>
              <a:t> </a:t>
            </a:r>
            <a:r>
              <a:rPr lang="en-US" sz="3600" b="1" dirty="0">
                <a:effectLst>
                  <a:outerShdw blurRad="38100" dist="38100" dir="2700000" algn="tl">
                    <a:srgbClr val="000000">
                      <a:alpha val="43137"/>
                    </a:srgbClr>
                  </a:outerShdw>
                </a:effectLst>
                <a:latin typeface="Segoe UI" pitchFamily="34" charset="0"/>
                <a:cs typeface="Segoe UI" pitchFamily="34" charset="0"/>
              </a:rPr>
              <a:t>faith only</a:t>
            </a:r>
            <a:r>
              <a:rPr lang="en-US" sz="3600" dirty="0">
                <a:effectLst>
                  <a:outerShdw blurRad="38100" dist="38100" dir="2700000" algn="tl">
                    <a:srgbClr val="000000">
                      <a:alpha val="43137"/>
                    </a:srgbClr>
                  </a:outerShdw>
                </a:effectLst>
                <a:latin typeface="Segoe UI" pitchFamily="34" charset="0"/>
                <a:cs typeface="Segoe UI" pitchFamily="34" charset="0"/>
              </a:rPr>
              <a:t>: </a:t>
            </a:r>
            <a:r>
              <a:rPr lang="en-US" sz="3600" u="sng" dirty="0">
                <a:effectLst>
                  <a:outerShdw blurRad="38100" dist="38100" dir="2700000" algn="tl">
                    <a:srgbClr val="000000">
                      <a:alpha val="43137"/>
                    </a:srgbClr>
                  </a:outerShdw>
                </a:effectLst>
                <a:latin typeface="Segoe UI" pitchFamily="34" charset="0"/>
                <a:cs typeface="Segoe UI" pitchFamily="34" charset="0"/>
              </a:rPr>
              <a:t>Hear</a:t>
            </a:r>
            <a:r>
              <a:rPr lang="en-US" sz="3600" dirty="0">
                <a:effectLst>
                  <a:outerShdw blurRad="38100" dist="38100" dir="2700000" algn="tl">
                    <a:srgbClr val="000000">
                      <a:alpha val="43137"/>
                    </a:srgbClr>
                  </a:outerShdw>
                </a:effectLst>
                <a:latin typeface="Segoe UI" pitchFamily="34" charset="0"/>
                <a:cs typeface="Segoe UI" pitchFamily="34" charset="0"/>
              </a:rPr>
              <a:t> – </a:t>
            </a:r>
            <a:r>
              <a:rPr lang="en-US" sz="3600" u="sng" dirty="0">
                <a:effectLst>
                  <a:outerShdw blurRad="38100" dist="38100" dir="2700000" algn="tl">
                    <a:srgbClr val="000000">
                      <a:alpha val="43137"/>
                    </a:srgbClr>
                  </a:outerShdw>
                </a:effectLst>
                <a:latin typeface="Segoe UI" pitchFamily="34" charset="0"/>
                <a:cs typeface="Segoe UI" pitchFamily="34" charset="0"/>
              </a:rPr>
              <a:t>Believe</a:t>
            </a:r>
            <a:r>
              <a:rPr lang="en-US" sz="3600" dirty="0">
                <a:effectLst>
                  <a:outerShdw blurRad="38100" dist="38100" dir="2700000" algn="tl">
                    <a:srgbClr val="000000">
                      <a:alpha val="43137"/>
                    </a:srgbClr>
                  </a:outerShdw>
                </a:effectLst>
                <a:latin typeface="Segoe UI" pitchFamily="34" charset="0"/>
                <a:cs typeface="Segoe UI" pitchFamily="34" charset="0"/>
              </a:rPr>
              <a:t> – </a:t>
            </a:r>
            <a:r>
              <a:rPr lang="en-US" sz="3600" u="sng" dirty="0">
                <a:effectLst>
                  <a:outerShdw blurRad="38100" dist="38100" dir="2700000" algn="tl">
                    <a:srgbClr val="000000">
                      <a:alpha val="43137"/>
                    </a:srgbClr>
                  </a:outerShdw>
                </a:effectLst>
                <a:latin typeface="Segoe UI" pitchFamily="34" charset="0"/>
                <a:cs typeface="Segoe UI" pitchFamily="34" charset="0"/>
              </a:rPr>
              <a:t>Confess Faith</a:t>
            </a:r>
            <a:r>
              <a:rPr lang="en-US" sz="3600" dirty="0">
                <a:effectLst>
                  <a:outerShdw blurRad="38100" dist="38100" dir="2700000" algn="tl">
                    <a:srgbClr val="000000">
                      <a:alpha val="43137"/>
                    </a:srgbClr>
                  </a:outerShdw>
                </a:effectLst>
                <a:latin typeface="Segoe UI" pitchFamily="34" charset="0"/>
                <a:cs typeface="Segoe UI" pitchFamily="34" charset="0"/>
              </a:rPr>
              <a:t> – </a:t>
            </a:r>
            <a:r>
              <a:rPr lang="en-US" sz="3600" u="sng" dirty="0">
                <a:effectLst>
                  <a:outerShdw blurRad="38100" dist="38100" dir="2700000" algn="tl">
                    <a:srgbClr val="000000">
                      <a:alpha val="43137"/>
                    </a:srgbClr>
                  </a:outerShdw>
                </a:effectLst>
                <a:latin typeface="Segoe UI" pitchFamily="34" charset="0"/>
                <a:cs typeface="Segoe UI" pitchFamily="34" charset="0"/>
              </a:rPr>
              <a:t>Repent</a:t>
            </a:r>
            <a:r>
              <a:rPr lang="en-US" sz="3600" dirty="0">
                <a:effectLst>
                  <a:outerShdw blurRad="38100" dist="38100" dir="2700000" algn="tl">
                    <a:srgbClr val="000000">
                      <a:alpha val="43137"/>
                    </a:srgbClr>
                  </a:outerShdw>
                </a:effectLst>
                <a:latin typeface="Segoe UI" pitchFamily="34" charset="0"/>
                <a:cs typeface="Segoe UI" pitchFamily="34" charset="0"/>
              </a:rPr>
              <a:t> – </a:t>
            </a:r>
            <a:r>
              <a:rPr lang="en-US" sz="3600" u="sng" dirty="0">
                <a:effectLst>
                  <a:outerShdw blurRad="38100" dist="38100" dir="2700000" algn="tl">
                    <a:srgbClr val="000000">
                      <a:alpha val="43137"/>
                    </a:srgbClr>
                  </a:outerShdw>
                </a:effectLst>
                <a:latin typeface="Segoe UI" pitchFamily="34" charset="0"/>
                <a:cs typeface="Segoe UI" pitchFamily="34" charset="0"/>
              </a:rPr>
              <a:t>Be Baptized</a:t>
            </a:r>
            <a:r>
              <a:rPr lang="en-US" sz="3600" dirty="0">
                <a:effectLst>
                  <a:outerShdw blurRad="38100" dist="38100" dir="2700000" algn="tl">
                    <a:srgbClr val="000000">
                      <a:alpha val="43137"/>
                    </a:srgbClr>
                  </a:outerShdw>
                </a:effectLst>
                <a:latin typeface="Segoe UI" pitchFamily="34" charset="0"/>
                <a:cs typeface="Segoe UI" pitchFamily="34" charset="0"/>
              </a:rPr>
              <a:t> into Christ, </a:t>
            </a:r>
            <a:r>
              <a:rPr lang="en-US" sz="3600" i="1" dirty="0">
                <a:effectLst>
                  <a:outerShdw blurRad="38100" dist="38100" dir="2700000" algn="tl">
                    <a:srgbClr val="000000">
                      <a:alpha val="43137"/>
                    </a:srgbClr>
                  </a:outerShdw>
                </a:effectLst>
                <a:latin typeface="Segoe UI" pitchFamily="34" charset="0"/>
                <a:cs typeface="Segoe UI" pitchFamily="34" charset="0"/>
              </a:rPr>
              <a:t>Mark 16:15-16; Acts 2:38; 8:36-38; 10:48</a:t>
            </a:r>
          </a:p>
        </p:txBody>
      </p:sp>
      <p:pic>
        <p:nvPicPr>
          <p:cNvPr id="6" name="Picture 5">
            <a:extLst>
              <a:ext uri="{FF2B5EF4-FFF2-40B4-BE49-F238E27FC236}">
                <a16:creationId xmlns:a16="http://schemas.microsoft.com/office/drawing/2014/main" id="{F3BA8DB8-2F85-4425-A908-598342A0C848}"/>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039096F7-389D-45A5-BD15-4D7001C411F7}"/>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5</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536"/>
            <a:ext cx="10972800" cy="1194264"/>
          </a:xfrm>
        </p:spPr>
        <p:txBody>
          <a:bodyPr>
            <a:norm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762000" y="1600200"/>
            <a:ext cx="10972800" cy="48768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social gospel</a:t>
            </a:r>
            <a:endParaRPr lang="en-US" sz="4400" i="1"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endParaRPr>
          </a:p>
          <a:p>
            <a:pPr marL="411480" lvl="1" indent="0">
              <a:spcBef>
                <a:spcPts val="1200"/>
              </a:spcBef>
              <a:buNone/>
            </a:pPr>
            <a:r>
              <a:rPr lang="en-US" sz="3200" dirty="0">
                <a:effectLst>
                  <a:outerShdw blurRad="38100" dist="38100" dir="2700000" algn="tl">
                    <a:srgbClr val="000000">
                      <a:alpha val="43137"/>
                    </a:srgbClr>
                  </a:outerShdw>
                </a:effectLst>
                <a:latin typeface="Segoe UI" pitchFamily="34" charset="0"/>
                <a:cs typeface="Segoe UI" pitchFamily="34" charset="0"/>
              </a:rPr>
              <a:t>“American Protestant movement in the late 19th and early 20th centuries to awaken Christian concern about social injustices. It was a reaction to the type of religion that concentrated solely on the spiritual redemption of the individual and ignored such social and economic problems as poverty, war, and human exploitation.”</a:t>
            </a:r>
          </a:p>
          <a:p>
            <a:pPr marL="411480" lvl="1" indent="0" algn="r">
              <a:spcBef>
                <a:spcPts val="1200"/>
              </a:spcBef>
              <a:buNone/>
            </a:pPr>
            <a:r>
              <a:rPr lang="en-US" sz="3000" dirty="0">
                <a:effectLst>
                  <a:outerShdw blurRad="38100" dist="38100" dir="2700000" algn="tl">
                    <a:srgbClr val="000000">
                      <a:alpha val="43137"/>
                    </a:srgbClr>
                  </a:outerShdw>
                </a:effectLst>
                <a:latin typeface="Segoe UI" pitchFamily="34" charset="0"/>
                <a:cs typeface="Segoe UI" pitchFamily="34" charset="0"/>
              </a:rPr>
              <a:t>(Herbert A. </a:t>
            </a:r>
            <a:r>
              <a:rPr lang="en-US" sz="3000" dirty="0" err="1">
                <a:effectLst>
                  <a:outerShdw blurRad="38100" dist="38100" dir="2700000" algn="tl">
                    <a:srgbClr val="000000">
                      <a:alpha val="43137"/>
                    </a:srgbClr>
                  </a:outerShdw>
                </a:effectLst>
                <a:latin typeface="Segoe UI" pitchFamily="34" charset="0"/>
                <a:cs typeface="Segoe UI" pitchFamily="34" charset="0"/>
              </a:rPr>
              <a:t>Wisbey</a:t>
            </a:r>
            <a:r>
              <a:rPr lang="en-US" sz="3000" dirty="0">
                <a:effectLst>
                  <a:outerShdw blurRad="38100" dist="38100" dir="2700000" algn="tl">
                    <a:srgbClr val="000000">
                      <a:alpha val="43137"/>
                    </a:srgbClr>
                  </a:outerShdw>
                </a:effectLst>
                <a:latin typeface="Segoe UI" pitchFamily="34" charset="0"/>
                <a:cs typeface="Segoe UI" pitchFamily="34" charset="0"/>
              </a:rPr>
              <a:t>, </a:t>
            </a:r>
            <a:r>
              <a:rPr lang="en-US" sz="3000" i="1" dirty="0">
                <a:effectLst>
                  <a:outerShdw blurRad="38100" dist="38100" dir="2700000" algn="tl">
                    <a:srgbClr val="000000">
                      <a:alpha val="43137"/>
                    </a:srgbClr>
                  </a:outerShdw>
                </a:effectLst>
                <a:latin typeface="Segoe UI" pitchFamily="34" charset="0"/>
                <a:cs typeface="Segoe UI" pitchFamily="34" charset="0"/>
              </a:rPr>
              <a:t>Encyclopedia International</a:t>
            </a:r>
            <a:r>
              <a:rPr lang="en-US" sz="3000" dirty="0">
                <a:effectLst>
                  <a:outerShdw blurRad="38100" dist="38100" dir="2700000" algn="tl">
                    <a:srgbClr val="000000">
                      <a:alpha val="43137"/>
                    </a:srgbClr>
                  </a:outerShdw>
                </a:effectLst>
                <a:latin typeface="Segoe UI" pitchFamily="34" charset="0"/>
                <a:cs typeface="Segoe UI" pitchFamily="34" charset="0"/>
              </a:rPr>
              <a:t>, vol. 16, 569)</a:t>
            </a:r>
            <a:endParaRPr lang="en-US" sz="3000" i="1" dirty="0">
              <a:effectLst>
                <a:outerShdw blurRad="38100" dist="38100" dir="2700000" algn="tl">
                  <a:srgbClr val="000000">
                    <a:alpha val="43137"/>
                  </a:srgbClr>
                </a:outerShdw>
              </a:effectLst>
              <a:latin typeface="Segoe UI" pitchFamily="34" charset="0"/>
              <a:cs typeface="Segoe UI" pitchFamily="34" charset="0"/>
            </a:endParaRPr>
          </a:p>
        </p:txBody>
      </p:sp>
      <p:pic>
        <p:nvPicPr>
          <p:cNvPr id="6" name="Picture 5">
            <a:extLst>
              <a:ext uri="{FF2B5EF4-FFF2-40B4-BE49-F238E27FC236}">
                <a16:creationId xmlns:a16="http://schemas.microsoft.com/office/drawing/2014/main" id="{C696468E-7F10-400B-9FE9-1091590A452E}"/>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0AE46242-57C0-4BC6-B9FE-158B2468AB8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6</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 name="Slide Number Placeholder 4">
            <a:extLst>
              <a:ext uri="{FF2B5EF4-FFF2-40B4-BE49-F238E27FC236}">
                <a16:creationId xmlns:a16="http://schemas.microsoft.com/office/drawing/2014/main" id="{1599FBF0-6286-473E-9393-E1C17FB348DB}"/>
              </a:ext>
            </a:extLst>
          </p:cNvPr>
          <p:cNvSpPr txBox="1">
            <a:spLocks/>
          </p:cNvSpPr>
          <p:nvPr/>
        </p:nvSpPr>
        <p:spPr>
          <a:xfrm>
            <a:off x="304800" y="6209262"/>
            <a:ext cx="457200" cy="533400"/>
          </a:xfrm>
          <a:prstGeom prst="rect">
            <a:avLst/>
          </a:prstGeom>
        </p:spPr>
        <p:txBody>
          <a:bodyPr anchor="ctr"/>
          <a:lstStyle>
            <a:defPPr>
              <a:defRPr lang="en-US"/>
            </a:defPPr>
            <a:lvl1pPr marL="0" algn="r" defTabSz="914400" rtl="0" eaLnBrk="1" latinLnBrk="0" hangingPunct="1">
              <a:defRPr kumimoji="0" sz="1600" kern="1200">
                <a:solidFill>
                  <a:schemeClr val="tx2">
                    <a:shade val="9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6</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extLst>
      <p:ext uri="{BB962C8B-B14F-4D97-AF65-F5344CB8AC3E}">
        <p14:creationId xmlns:p14="http://schemas.microsoft.com/office/powerpoint/2010/main" val="27725003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536"/>
            <a:ext cx="10972800" cy="1194264"/>
          </a:xfrm>
        </p:spPr>
        <p:txBody>
          <a:bodyPr>
            <a:norm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762000" y="1600200"/>
            <a:ext cx="10972800" cy="48768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social gospel</a:t>
            </a:r>
            <a:endParaRPr lang="en-US" sz="4400" i="1"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endParaRP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Focuses on the wrong message</a:t>
            </a: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Misunderstands and misapplies the work </a:t>
            </a:r>
            <a:br>
              <a:rPr lang="en-US" sz="4000" dirty="0">
                <a:effectLst>
                  <a:outerShdw blurRad="38100" dist="38100" dir="2700000" algn="tl">
                    <a:srgbClr val="000000">
                      <a:alpha val="43137"/>
                    </a:srgbClr>
                  </a:outerShdw>
                </a:effectLst>
                <a:latin typeface="Segoe UI" pitchFamily="34" charset="0"/>
                <a:cs typeface="Segoe UI" pitchFamily="34" charset="0"/>
              </a:rPr>
            </a:br>
            <a:r>
              <a:rPr lang="en-US" sz="4000" dirty="0">
                <a:effectLst>
                  <a:outerShdw blurRad="38100" dist="38100" dir="2700000" algn="tl">
                    <a:srgbClr val="000000">
                      <a:alpha val="43137"/>
                    </a:srgbClr>
                  </a:outerShdw>
                </a:effectLst>
                <a:latin typeface="Segoe UI" pitchFamily="34" charset="0"/>
                <a:cs typeface="Segoe UI" pitchFamily="34" charset="0"/>
              </a:rPr>
              <a:t>of the local church</a:t>
            </a: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Leaves the sinner in his sin</a:t>
            </a:r>
            <a:endParaRPr lang="en-US" sz="4000" i="1" dirty="0">
              <a:effectLst>
                <a:outerShdw blurRad="38100" dist="38100" dir="2700000" algn="tl">
                  <a:srgbClr val="000000">
                    <a:alpha val="43137"/>
                  </a:srgbClr>
                </a:outerShdw>
              </a:effectLst>
              <a:latin typeface="Segoe UI" pitchFamily="34" charset="0"/>
              <a:cs typeface="Segoe UI" pitchFamily="34" charset="0"/>
            </a:endParaRPr>
          </a:p>
        </p:txBody>
      </p:sp>
      <p:pic>
        <p:nvPicPr>
          <p:cNvPr id="6" name="Picture 5">
            <a:extLst>
              <a:ext uri="{FF2B5EF4-FFF2-40B4-BE49-F238E27FC236}">
                <a16:creationId xmlns:a16="http://schemas.microsoft.com/office/drawing/2014/main" id="{C696468E-7F10-400B-9FE9-1091590A452E}"/>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0AE46242-57C0-4BC6-B9FE-158B2468AB8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7</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 name="Slide Number Placeholder 4">
            <a:extLst>
              <a:ext uri="{FF2B5EF4-FFF2-40B4-BE49-F238E27FC236}">
                <a16:creationId xmlns:a16="http://schemas.microsoft.com/office/drawing/2014/main" id="{1599FBF0-6286-473E-9393-E1C17FB348DB}"/>
              </a:ext>
            </a:extLst>
          </p:cNvPr>
          <p:cNvSpPr txBox="1">
            <a:spLocks/>
          </p:cNvSpPr>
          <p:nvPr/>
        </p:nvSpPr>
        <p:spPr>
          <a:xfrm>
            <a:off x="304800" y="6209262"/>
            <a:ext cx="457200" cy="533400"/>
          </a:xfrm>
          <a:prstGeom prst="rect">
            <a:avLst/>
          </a:prstGeom>
        </p:spPr>
        <p:txBody>
          <a:bodyPr anchor="ctr"/>
          <a:lstStyle>
            <a:defPPr>
              <a:defRPr lang="en-US"/>
            </a:defPPr>
            <a:lvl1pPr marL="0" algn="r" defTabSz="914400" rtl="0" eaLnBrk="1" latinLnBrk="0" hangingPunct="1">
              <a:defRPr kumimoji="0" sz="1600" kern="1200">
                <a:solidFill>
                  <a:schemeClr val="tx2">
                    <a:shade val="9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7</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extLst>
      <p:ext uri="{BB962C8B-B14F-4D97-AF65-F5344CB8AC3E}">
        <p14:creationId xmlns:p14="http://schemas.microsoft.com/office/powerpoint/2010/main" val="3239208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536"/>
            <a:ext cx="10972800" cy="1194264"/>
          </a:xfrm>
        </p:spPr>
        <p:txBody>
          <a:bodyPr>
            <a:norm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762000" y="1600200"/>
            <a:ext cx="10972800" cy="4876800"/>
          </a:xfrm>
        </p:spPr>
        <p:txBody>
          <a:bodyPr>
            <a:noAutofit/>
          </a:bodyPr>
          <a:lstStyle/>
          <a:p>
            <a:pPr>
              <a:spcBef>
                <a:spcPts val="12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social gospel</a:t>
            </a:r>
            <a:endParaRPr lang="en-US" sz="4400" i="1"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endParaRPr>
          </a:p>
          <a:p>
            <a:pPr lvl="1">
              <a:spcBef>
                <a:spcPts val="1200"/>
              </a:spcBef>
            </a:pPr>
            <a:r>
              <a:rPr lang="en-US" sz="4000" dirty="0">
                <a:effectLst>
                  <a:outerShdw blurRad="38100" dist="38100" dir="2700000" algn="tl">
                    <a:srgbClr val="000000">
                      <a:alpha val="43137"/>
                    </a:srgbClr>
                  </a:outerShdw>
                </a:effectLst>
                <a:latin typeface="Segoe UI" pitchFamily="34" charset="0"/>
                <a:cs typeface="Segoe UI" pitchFamily="34" charset="0"/>
              </a:rPr>
              <a:t>Work of the local church is </a:t>
            </a:r>
            <a:r>
              <a:rPr lang="en-US" sz="4000" b="1" dirty="0">
                <a:effectLst>
                  <a:outerShdw blurRad="38100" dist="38100" dir="2700000" algn="tl">
                    <a:srgbClr val="000000">
                      <a:alpha val="43137"/>
                    </a:srgbClr>
                  </a:outerShdw>
                </a:effectLst>
                <a:latin typeface="Segoe UI" pitchFamily="34" charset="0"/>
                <a:cs typeface="Segoe UI" pitchFamily="34" charset="0"/>
              </a:rPr>
              <a:t>specified</a:t>
            </a:r>
            <a:r>
              <a:rPr lang="en-US" sz="4000" dirty="0">
                <a:effectLst>
                  <a:outerShdw blurRad="38100" dist="38100" dir="2700000" algn="tl">
                    <a:srgbClr val="000000">
                      <a:alpha val="43137"/>
                    </a:srgbClr>
                  </a:outerShdw>
                </a:effectLst>
                <a:latin typeface="Segoe UI" pitchFamily="34" charset="0"/>
                <a:cs typeface="Segoe UI" pitchFamily="34" charset="0"/>
              </a:rPr>
              <a:t>:</a:t>
            </a:r>
          </a:p>
          <a:p>
            <a:pPr lvl="2">
              <a:spcBef>
                <a:spcPts val="1200"/>
              </a:spcBef>
            </a:pPr>
            <a:r>
              <a:rPr lang="en-US" sz="3800" b="1" dirty="0">
                <a:effectLst>
                  <a:outerShdw blurRad="38100" dist="38100" dir="2700000" algn="tl">
                    <a:srgbClr val="000000">
                      <a:alpha val="43137"/>
                    </a:srgbClr>
                  </a:outerShdw>
                </a:effectLst>
                <a:latin typeface="Segoe UI" pitchFamily="34" charset="0"/>
                <a:cs typeface="Segoe UI" pitchFamily="34" charset="0"/>
              </a:rPr>
              <a:t>Preach</a:t>
            </a:r>
            <a:r>
              <a:rPr lang="en-US" sz="3800" dirty="0">
                <a:effectLst>
                  <a:outerShdw blurRad="38100" dist="38100" dir="2700000" algn="tl">
                    <a:srgbClr val="000000">
                      <a:alpha val="43137"/>
                    </a:srgbClr>
                  </a:outerShdw>
                </a:effectLst>
                <a:latin typeface="Segoe UI" pitchFamily="34" charset="0"/>
                <a:cs typeface="Segoe UI" pitchFamily="34" charset="0"/>
              </a:rPr>
              <a:t> the gospel to the lost, </a:t>
            </a:r>
            <a:r>
              <a:rPr lang="en-US" sz="3800" i="1" dirty="0">
                <a:effectLst>
                  <a:outerShdw blurRad="38100" dist="38100" dir="2700000" algn="tl">
                    <a:srgbClr val="000000">
                      <a:alpha val="43137"/>
                    </a:srgbClr>
                  </a:outerShdw>
                </a:effectLst>
                <a:latin typeface="Segoe UI" pitchFamily="34" charset="0"/>
                <a:cs typeface="Segoe UI" pitchFamily="34" charset="0"/>
              </a:rPr>
              <a:t>1 Thess. 1:8</a:t>
            </a:r>
          </a:p>
          <a:p>
            <a:pPr lvl="2">
              <a:spcBef>
                <a:spcPts val="1200"/>
              </a:spcBef>
            </a:pPr>
            <a:r>
              <a:rPr lang="en-US" sz="3800" b="1" dirty="0">
                <a:effectLst>
                  <a:outerShdw blurRad="38100" dist="38100" dir="2700000" algn="tl">
                    <a:srgbClr val="000000">
                      <a:alpha val="43137"/>
                    </a:srgbClr>
                  </a:outerShdw>
                </a:effectLst>
                <a:latin typeface="Segoe UI" pitchFamily="34" charset="0"/>
                <a:cs typeface="Segoe UI" pitchFamily="34" charset="0"/>
              </a:rPr>
              <a:t>Edify</a:t>
            </a:r>
            <a:r>
              <a:rPr lang="en-US" sz="3800" dirty="0">
                <a:effectLst>
                  <a:outerShdw blurRad="38100" dist="38100" dir="2700000" algn="tl">
                    <a:srgbClr val="000000">
                      <a:alpha val="43137"/>
                    </a:srgbClr>
                  </a:outerShdw>
                </a:effectLst>
                <a:latin typeface="Segoe UI" pitchFamily="34" charset="0"/>
                <a:cs typeface="Segoe UI" pitchFamily="34" charset="0"/>
              </a:rPr>
              <a:t> (spiritually build up) Christians, </a:t>
            </a:r>
            <a:r>
              <a:rPr lang="en-US" sz="3800" i="1" dirty="0">
                <a:effectLst>
                  <a:outerShdw blurRad="38100" dist="38100" dir="2700000" algn="tl">
                    <a:srgbClr val="000000">
                      <a:alpha val="43137"/>
                    </a:srgbClr>
                  </a:outerShdw>
                </a:effectLst>
                <a:latin typeface="Segoe UI" pitchFamily="34" charset="0"/>
                <a:cs typeface="Segoe UI" pitchFamily="34" charset="0"/>
              </a:rPr>
              <a:t>Acts 2:42; </a:t>
            </a:r>
            <a:br>
              <a:rPr lang="en-US" sz="3800" i="1" dirty="0">
                <a:effectLst>
                  <a:outerShdw blurRad="38100" dist="38100" dir="2700000" algn="tl">
                    <a:srgbClr val="000000">
                      <a:alpha val="43137"/>
                    </a:srgbClr>
                  </a:outerShdw>
                </a:effectLst>
                <a:latin typeface="Segoe UI" pitchFamily="34" charset="0"/>
                <a:cs typeface="Segoe UI" pitchFamily="34" charset="0"/>
              </a:rPr>
            </a:br>
            <a:r>
              <a:rPr lang="en-US" sz="3800" i="1" dirty="0">
                <a:effectLst>
                  <a:outerShdw blurRad="38100" dist="38100" dir="2700000" algn="tl">
                    <a:srgbClr val="000000">
                      <a:alpha val="43137"/>
                    </a:srgbClr>
                  </a:outerShdw>
                </a:effectLst>
                <a:latin typeface="Segoe UI" pitchFamily="34" charset="0"/>
                <a:cs typeface="Segoe UI" pitchFamily="34" charset="0"/>
              </a:rPr>
              <a:t>1 Corinthians 14:26</a:t>
            </a:r>
          </a:p>
          <a:p>
            <a:pPr lvl="2">
              <a:spcBef>
                <a:spcPts val="1200"/>
              </a:spcBef>
            </a:pPr>
            <a:r>
              <a:rPr lang="en-US" sz="3800" b="1" dirty="0">
                <a:effectLst>
                  <a:outerShdw blurRad="38100" dist="38100" dir="2700000" algn="tl">
                    <a:srgbClr val="000000">
                      <a:alpha val="43137"/>
                    </a:srgbClr>
                  </a:outerShdw>
                </a:effectLst>
                <a:latin typeface="Segoe UI" pitchFamily="34" charset="0"/>
                <a:cs typeface="Segoe UI" pitchFamily="34" charset="0"/>
              </a:rPr>
              <a:t>Relieve</a:t>
            </a:r>
            <a:r>
              <a:rPr lang="en-US" sz="3800" dirty="0">
                <a:effectLst>
                  <a:outerShdw blurRad="38100" dist="38100" dir="2700000" algn="tl">
                    <a:srgbClr val="000000">
                      <a:alpha val="43137"/>
                    </a:srgbClr>
                  </a:outerShdw>
                </a:effectLst>
                <a:latin typeface="Segoe UI" pitchFamily="34" charset="0"/>
                <a:cs typeface="Segoe UI" pitchFamily="34" charset="0"/>
              </a:rPr>
              <a:t> needy Christians, </a:t>
            </a:r>
            <a:r>
              <a:rPr lang="en-US" sz="3800" i="1" dirty="0">
                <a:effectLst>
                  <a:outerShdw blurRad="38100" dist="38100" dir="2700000" algn="tl">
                    <a:srgbClr val="000000">
                      <a:alpha val="43137"/>
                    </a:srgbClr>
                  </a:outerShdw>
                </a:effectLst>
                <a:latin typeface="Segoe UI" pitchFamily="34" charset="0"/>
                <a:cs typeface="Segoe UI" pitchFamily="34" charset="0"/>
              </a:rPr>
              <a:t>Acts 4:34-35</a:t>
            </a:r>
          </a:p>
        </p:txBody>
      </p:sp>
      <p:pic>
        <p:nvPicPr>
          <p:cNvPr id="6" name="Picture 5">
            <a:extLst>
              <a:ext uri="{FF2B5EF4-FFF2-40B4-BE49-F238E27FC236}">
                <a16:creationId xmlns:a16="http://schemas.microsoft.com/office/drawing/2014/main" id="{C696468E-7F10-400B-9FE9-1091590A452E}"/>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0AE46242-57C0-4BC6-B9FE-158B2468AB83}"/>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8</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 name="Slide Number Placeholder 4">
            <a:extLst>
              <a:ext uri="{FF2B5EF4-FFF2-40B4-BE49-F238E27FC236}">
                <a16:creationId xmlns:a16="http://schemas.microsoft.com/office/drawing/2014/main" id="{1599FBF0-6286-473E-9393-E1C17FB348DB}"/>
              </a:ext>
            </a:extLst>
          </p:cNvPr>
          <p:cNvSpPr txBox="1">
            <a:spLocks/>
          </p:cNvSpPr>
          <p:nvPr/>
        </p:nvSpPr>
        <p:spPr>
          <a:xfrm>
            <a:off x="304800" y="6209262"/>
            <a:ext cx="457200" cy="533400"/>
          </a:xfrm>
          <a:prstGeom prst="rect">
            <a:avLst/>
          </a:prstGeom>
        </p:spPr>
        <p:txBody>
          <a:bodyPr anchor="ctr"/>
          <a:lstStyle>
            <a:defPPr>
              <a:defRPr lang="en-US"/>
            </a:defPPr>
            <a:lvl1pPr marL="0" algn="r" defTabSz="914400" rtl="0" eaLnBrk="1" latinLnBrk="0" hangingPunct="1">
              <a:defRPr kumimoji="0" sz="1600" kern="1200">
                <a:solidFill>
                  <a:schemeClr val="tx2">
                    <a:shade val="9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53DBF56-0051-4A58-BE41-7A908592F289}" type="slidenum">
              <a:rPr lang="en-US" sz="1400" smtClean="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8</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536"/>
            <a:ext cx="10972800" cy="1143000"/>
          </a:xfrm>
        </p:spPr>
        <p:txBody>
          <a:bodyPr>
            <a:noAutofit/>
          </a:bodyPr>
          <a:lstStyle/>
          <a:p>
            <a:r>
              <a:rPr lang="en-US" sz="7200" dirty="0">
                <a:solidFill>
                  <a:schemeClr val="tx1"/>
                </a:solidFill>
                <a:latin typeface="Segoe UI Semibold" pitchFamily="34" charset="0"/>
                <a:cs typeface="Segoe UI Semibold" pitchFamily="34" charset="0"/>
              </a:rPr>
              <a:t>Fake Gospels</a:t>
            </a:r>
          </a:p>
        </p:txBody>
      </p:sp>
      <p:sp>
        <p:nvSpPr>
          <p:cNvPr id="3" name="Content Placeholder 2"/>
          <p:cNvSpPr>
            <a:spLocks noGrp="1"/>
          </p:cNvSpPr>
          <p:nvPr>
            <p:ph idx="1"/>
          </p:nvPr>
        </p:nvSpPr>
        <p:spPr>
          <a:xfrm>
            <a:off x="762000" y="1524000"/>
            <a:ext cx="10972800" cy="5334000"/>
          </a:xfrm>
        </p:spPr>
        <p:txBody>
          <a:bodyPr>
            <a:noAutofit/>
          </a:bodyPr>
          <a:lstStyle/>
          <a:p>
            <a:pPr>
              <a:spcBef>
                <a:spcPts val="900"/>
              </a:spcBef>
            </a:pPr>
            <a:r>
              <a:rPr lang="en-US" sz="4400"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rPr>
              <a:t>The social gospel</a:t>
            </a:r>
            <a:endParaRPr lang="en-US" sz="4400" i="1" dirty="0">
              <a:solidFill>
                <a:srgbClr val="FFFF00"/>
              </a:solidFill>
              <a:effectLst>
                <a:outerShdw blurRad="38100" dist="38100" dir="2700000" algn="tl">
                  <a:srgbClr val="000000">
                    <a:alpha val="43137"/>
                  </a:srgbClr>
                </a:outerShdw>
              </a:effectLst>
              <a:latin typeface="Segoe UI Semibold" pitchFamily="34" charset="0"/>
              <a:cs typeface="Segoe UI Semibold" pitchFamily="34" charset="0"/>
            </a:endParaRPr>
          </a:p>
          <a:p>
            <a:pPr lvl="1">
              <a:spcBef>
                <a:spcPts val="900"/>
              </a:spcBef>
            </a:pPr>
            <a:r>
              <a:rPr lang="en-US" sz="4000" dirty="0">
                <a:effectLst>
                  <a:outerShdw blurRad="38100" dist="38100" dir="2700000" algn="tl">
                    <a:srgbClr val="000000">
                      <a:alpha val="43137"/>
                    </a:srgbClr>
                  </a:outerShdw>
                </a:effectLst>
                <a:latin typeface="Segoe UI" pitchFamily="34" charset="0"/>
                <a:cs typeface="Segoe UI" pitchFamily="34" charset="0"/>
              </a:rPr>
              <a:t>The mandated work given to the local church is </a:t>
            </a:r>
            <a:r>
              <a:rPr lang="en-US" sz="4000" u="sng" dirty="0">
                <a:effectLst>
                  <a:outerShdw blurRad="38100" dist="38100" dir="2700000" algn="tl">
                    <a:srgbClr val="000000">
                      <a:alpha val="43137"/>
                    </a:srgbClr>
                  </a:outerShdw>
                </a:effectLst>
                <a:latin typeface="Segoe UI" pitchFamily="34" charset="0"/>
                <a:cs typeface="Segoe UI" pitchFamily="34" charset="0"/>
              </a:rPr>
              <a:t>spiritual</a:t>
            </a:r>
            <a:r>
              <a:rPr lang="en-US" sz="4000" dirty="0">
                <a:effectLst>
                  <a:outerShdw blurRad="38100" dist="38100" dir="2700000" algn="tl">
                    <a:srgbClr val="000000">
                      <a:alpha val="43137"/>
                    </a:srgbClr>
                  </a:outerShdw>
                </a:effectLst>
                <a:latin typeface="Segoe UI" pitchFamily="34" charset="0"/>
                <a:cs typeface="Segoe UI" pitchFamily="34" charset="0"/>
              </a:rPr>
              <a:t>---</a:t>
            </a:r>
          </a:p>
          <a:p>
            <a:pPr lvl="2">
              <a:spcBef>
                <a:spcPts val="900"/>
              </a:spcBef>
            </a:pPr>
            <a:r>
              <a:rPr lang="en-US" sz="3600" b="1" dirty="0">
                <a:effectLst>
                  <a:outerShdw blurRad="38100" dist="38100" dir="2700000" algn="tl">
                    <a:srgbClr val="000000">
                      <a:alpha val="43137"/>
                    </a:srgbClr>
                  </a:outerShdw>
                </a:effectLst>
                <a:latin typeface="Segoe UI" pitchFamily="34" charset="0"/>
                <a:cs typeface="Segoe UI" pitchFamily="34" charset="0"/>
              </a:rPr>
              <a:t>Not</a:t>
            </a:r>
            <a:r>
              <a:rPr lang="en-US" sz="3600" dirty="0">
                <a:effectLst>
                  <a:outerShdw blurRad="38100" dist="38100" dir="2700000" algn="tl">
                    <a:srgbClr val="000000">
                      <a:alpha val="43137"/>
                    </a:srgbClr>
                  </a:outerShdw>
                </a:effectLst>
                <a:latin typeface="Segoe UI" pitchFamily="34" charset="0"/>
                <a:cs typeface="Segoe UI" pitchFamily="34" charset="0"/>
              </a:rPr>
              <a:t> social, medical, political…, </a:t>
            </a:r>
            <a:r>
              <a:rPr lang="en-US" sz="3600" i="1" dirty="0">
                <a:effectLst>
                  <a:outerShdw blurRad="38100" dist="38100" dir="2700000" algn="tl">
                    <a:srgbClr val="000000">
                      <a:alpha val="43137"/>
                    </a:srgbClr>
                  </a:outerShdw>
                </a:effectLst>
                <a:latin typeface="Segoe UI" pitchFamily="34" charset="0"/>
                <a:cs typeface="Segoe UI" pitchFamily="34" charset="0"/>
              </a:rPr>
              <a:t>1 Cor. 11:20-22, 33-34</a:t>
            </a:r>
          </a:p>
          <a:p>
            <a:pPr lvl="2">
              <a:spcBef>
                <a:spcPts val="900"/>
              </a:spcBef>
            </a:pPr>
            <a:r>
              <a:rPr lang="en-US" sz="3600" dirty="0">
                <a:effectLst>
                  <a:outerShdw blurRad="38100" dist="38100" dir="2700000" algn="tl">
                    <a:srgbClr val="000000">
                      <a:alpha val="43137"/>
                    </a:srgbClr>
                  </a:outerShdw>
                </a:effectLst>
                <a:latin typeface="Segoe UI" pitchFamily="34" charset="0"/>
                <a:cs typeface="Segoe UI" pitchFamily="34" charset="0"/>
              </a:rPr>
              <a:t>Fellowship halls, family life centers, social groups, etc. – Facilitate </a:t>
            </a:r>
            <a:r>
              <a:rPr lang="en-US" sz="3600" u="sng" dirty="0">
                <a:effectLst>
                  <a:outerShdw blurRad="38100" dist="38100" dir="2700000" algn="tl">
                    <a:srgbClr val="000000">
                      <a:alpha val="43137"/>
                    </a:srgbClr>
                  </a:outerShdw>
                </a:effectLst>
                <a:latin typeface="Segoe UI" pitchFamily="34" charset="0"/>
                <a:cs typeface="Segoe UI" pitchFamily="34" charset="0"/>
              </a:rPr>
              <a:t>additions</a:t>
            </a:r>
            <a:r>
              <a:rPr lang="en-US" sz="3600" dirty="0">
                <a:effectLst>
                  <a:outerShdw blurRad="38100" dist="38100" dir="2700000" algn="tl">
                    <a:srgbClr val="000000">
                      <a:alpha val="43137"/>
                    </a:srgbClr>
                  </a:outerShdw>
                </a:effectLst>
                <a:latin typeface="Segoe UI" pitchFamily="34" charset="0"/>
                <a:cs typeface="Segoe UI" pitchFamily="34" charset="0"/>
              </a:rPr>
              <a:t> to the work of local church</a:t>
            </a:r>
          </a:p>
        </p:txBody>
      </p:sp>
      <p:pic>
        <p:nvPicPr>
          <p:cNvPr id="6" name="Picture 5">
            <a:extLst>
              <a:ext uri="{FF2B5EF4-FFF2-40B4-BE49-F238E27FC236}">
                <a16:creationId xmlns:a16="http://schemas.microsoft.com/office/drawing/2014/main" id="{BD8C6C04-CDE4-4322-B1E8-B8640484FB43}"/>
              </a:ext>
            </a:extLst>
          </p:cNvPr>
          <p:cNvPicPr>
            <a:picLocks noChangeAspect="1" noChangeArrowheads="1"/>
          </p:cNvPicPr>
          <p:nvPr/>
        </p:nvPicPr>
        <p:blipFill>
          <a:blip r:embed="rId2" cstate="screen"/>
          <a:srcRect/>
          <a:stretch>
            <a:fillRect/>
          </a:stretch>
        </p:blipFill>
        <p:spPr bwMode="auto">
          <a:xfrm>
            <a:off x="11734800" y="632924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7" name="Slide Number Placeholder 4">
            <a:extLst>
              <a:ext uri="{FF2B5EF4-FFF2-40B4-BE49-F238E27FC236}">
                <a16:creationId xmlns:a16="http://schemas.microsoft.com/office/drawing/2014/main" id="{10996681-1D17-45F4-B51C-759FD00836B6}"/>
              </a:ext>
            </a:extLst>
          </p:cNvPr>
          <p:cNvSpPr>
            <a:spLocks noGrp="1"/>
          </p:cNvSpPr>
          <p:nvPr>
            <p:ph type="sldNum" sz="quarter" idx="12"/>
          </p:nvPr>
        </p:nvSpPr>
        <p:spPr>
          <a:xfrm>
            <a:off x="304800" y="6209262"/>
            <a:ext cx="457200" cy="533400"/>
          </a:xfrm>
        </p:spPr>
        <p:txBody>
          <a:bodyPr/>
          <a:lstStyle/>
          <a:p>
            <a:pPr algn="ctr"/>
            <a:fld id="{453DBF56-0051-4A58-BE41-7A908592F289}" type="slidenum">
              <a:rPr lang="en-US" sz="1400">
                <a:solidFill>
                  <a:schemeClr val="tx1"/>
                </a:solidFill>
                <a:effectLst>
                  <a:outerShdw blurRad="38100" dist="38100" dir="2700000" algn="tl">
                    <a:srgbClr val="000000">
                      <a:alpha val="43137"/>
                    </a:srgbClr>
                  </a:outerShdw>
                </a:effectLst>
                <a:latin typeface="Segoe UI" pitchFamily="34" charset="0"/>
                <a:cs typeface="Segoe UI" pitchFamily="34" charset="0"/>
              </a:rPr>
              <a:pPr algn="ctr"/>
              <a:t>9</a:t>
            </a:fld>
            <a:endParaRPr lang="en-US" sz="1400" dirty="0">
              <a:solidFill>
                <a:schemeClr val="tx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190</TotalTime>
  <Words>682</Words>
  <Application>Microsoft Office PowerPoint</Application>
  <PresentationFormat>Widescreen</PresentationFormat>
  <Paragraphs>93</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Rockwell</vt:lpstr>
      <vt:lpstr>Segoe UI</vt:lpstr>
      <vt:lpstr>Segoe UI Semibold</vt:lpstr>
      <vt:lpstr>Wingdings 2</vt:lpstr>
      <vt:lpstr>Foundry</vt:lpstr>
      <vt:lpstr>Fake Gospels</vt:lpstr>
      <vt:lpstr>PowerPoint Presentation</vt:lpstr>
      <vt:lpstr>PowerPoint Presentation</vt:lpstr>
      <vt:lpstr>Fake Gospels</vt:lpstr>
      <vt:lpstr>Fake Gospels</vt:lpstr>
      <vt:lpstr>Fake Gospels</vt:lpstr>
      <vt:lpstr>Fake Gospels</vt:lpstr>
      <vt:lpstr>Fake Gospels</vt:lpstr>
      <vt:lpstr>Fake Gospels</vt:lpstr>
      <vt:lpstr>Fake Gospels</vt:lpstr>
      <vt:lpstr>Fake Gospels</vt:lpstr>
      <vt:lpstr>Fake Gospels</vt:lpstr>
      <vt:lpstr>Fake Gospels</vt:lpstr>
      <vt:lpstr>Fake Gospels</vt:lpstr>
      <vt:lpstr>Fake Gospels</vt:lpstr>
      <vt:lpstr>Fake Gospels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R Price</dc:creator>
  <cp:lastModifiedBy>Joe R Price</cp:lastModifiedBy>
  <cp:revision>81</cp:revision>
  <dcterms:created xsi:type="dcterms:W3CDTF">2017-03-16T19:32:37Z</dcterms:created>
  <dcterms:modified xsi:type="dcterms:W3CDTF">2017-08-04T16:14:38Z</dcterms:modified>
</cp:coreProperties>
</file>