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319" r:id="rId3"/>
    <p:sldId id="336" r:id="rId4"/>
    <p:sldId id="341" r:id="rId5"/>
    <p:sldId id="342" r:id="rId6"/>
    <p:sldId id="343" r:id="rId7"/>
    <p:sldId id="349" r:id="rId8"/>
    <p:sldId id="331" r:id="rId9"/>
    <p:sldId id="344" r:id="rId10"/>
    <p:sldId id="345" r:id="rId11"/>
    <p:sldId id="346" r:id="rId12"/>
    <p:sldId id="347" r:id="rId13"/>
    <p:sldId id="348" r:id="rId14"/>
  </p:sldIdLst>
  <p:sldSz cx="12192000" cy="6858000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24" autoAdjust="0"/>
  </p:normalViewPr>
  <p:slideViewPr>
    <p:cSldViewPr>
      <p:cViewPr varScale="1">
        <p:scale>
          <a:sx n="65" d="100"/>
          <a:sy n="65" d="100"/>
        </p:scale>
        <p:origin x="27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304802" y="3962400"/>
            <a:ext cx="11064647" cy="1066800"/>
          </a:xfrm>
        </p:spPr>
        <p:txBody>
          <a:bodyPr bIns="0"/>
          <a:lstStyle>
            <a:lvl1pPr algn="r" eaLnBrk="1" latinLnBrk="0" hangingPunct="1">
              <a:defRPr kumimoji="0" lang="en-US" dirty="0"/>
            </a:lvl1pPr>
            <a:extLst/>
          </a:lstStyle>
          <a:p>
            <a:r>
              <a:rPr kumimoji="0" lang="en-US" dirty="0"/>
              <a:t>Click to add photo album title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604981" y="5181600"/>
            <a:ext cx="109728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/>
            </a:pP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844800" y="5133975"/>
            <a:ext cx="8515928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/>
              <a:t>Click to add date and other details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8128000" y="1600200"/>
            <a:ext cx="3048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6" name="Rectangle 5"/>
          <p:cNvSpPr/>
          <p:nvPr userDrawn="1"/>
        </p:nvSpPr>
        <p:spPr>
          <a:xfrm>
            <a:off x="235792" y="186904"/>
            <a:ext cx="11684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n-US" sz="1800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3F78244-398C-405A-8856-1160E5A86806}" type="datetime1">
              <a:rPr kumimoji="0" lang="en-US" sz="1200" smtClean="0">
                <a:solidFill>
                  <a:schemeClr val="tx2"/>
                </a:solidFill>
              </a:rPr>
              <a:pPr/>
              <a:t>8/5/2017</a:t>
            </a:fld>
            <a:endParaRPr kumimoji="0" lang="en-US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6217920" y="3403823"/>
            <a:ext cx="536448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609600" y="3403823"/>
            <a:ext cx="536448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6217920" y="228600"/>
            <a:ext cx="536448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342900" marR="0" indent="-34290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228600"/>
            <a:ext cx="5364480" cy="3017520"/>
          </a:xfrm>
        </p:spPr>
        <p:txBody>
          <a:bodyPr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C9A4010-023E-43D6-B824-26056D93F64A}" type="datetime1">
              <a:rPr kumimoji="0" lang="en-US" sz="1200" smtClean="0">
                <a:solidFill>
                  <a:schemeClr val="tx2"/>
                </a:solidFill>
              </a:rPr>
              <a:pPr/>
              <a:t>8/5/2017</a:t>
            </a:fld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6756400" y="3436620"/>
            <a:ext cx="4866533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568960" y="384048"/>
            <a:ext cx="59436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6756400" y="389333"/>
            <a:ext cx="48768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9C84F9-91BD-431C-A5F6-3A8CD1652913}" type="datetime1">
              <a:rPr kumimoji="0" lang="en-US" sz="1200" smtClean="0">
                <a:solidFill>
                  <a:schemeClr val="tx2"/>
                </a:solidFill>
              </a:rPr>
              <a:pPr/>
              <a:t>8/5/2017</a:t>
            </a:fld>
            <a:endParaRPr kumimoji="0"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972396" y="228600"/>
            <a:ext cx="3046952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972396" y="3365392"/>
            <a:ext cx="3046952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6229623" y="228600"/>
            <a:ext cx="3048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6223596" y="3365392"/>
            <a:ext cx="3046952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533996" y="1295400"/>
            <a:ext cx="2235200" cy="1905000"/>
          </a:xfrm>
        </p:spPr>
        <p:txBody>
          <a:bodyPr anchor="b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9448800" y="1295400"/>
            <a:ext cx="22352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533996" y="3352800"/>
            <a:ext cx="2235200" cy="1905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9448800" y="3352800"/>
            <a:ext cx="22352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fld id="{62C0E838-E1FA-4174-BF7A-671D4F9D70B5}" type="datetime1">
              <a:rPr kumimoji="0" lang="en-US" sz="1200" smtClean="0">
                <a:solidFill>
                  <a:schemeClr val="tx2"/>
                </a:solidFill>
              </a:rPr>
              <a:pPr/>
              <a:t>8/5/2017</a:t>
            </a:fld>
            <a:endParaRPr kumimoji="0" lang="en-US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1235762" y="533400"/>
            <a:ext cx="4871063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1235761" y="6172200"/>
            <a:ext cx="48768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6214161" y="533400"/>
            <a:ext cx="48768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1235761" y="3352800"/>
            <a:ext cx="48768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6214161" y="3352800"/>
            <a:ext cx="48768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1235761" y="152400"/>
            <a:ext cx="48768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6214161" y="6172200"/>
            <a:ext cx="48768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6214161" y="152400"/>
            <a:ext cx="48768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244130BB-518F-403F-9415-2C85894FF229}" type="datetime1">
              <a:rPr kumimoji="0" lang="en-US" sz="1200" smtClean="0">
                <a:solidFill>
                  <a:schemeClr val="tx2"/>
                </a:solidFill>
              </a:rPr>
              <a:pPr/>
              <a:t>8/5/2017</a:t>
            </a:fld>
            <a:endParaRPr kumimoji="0"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203201" y="1524001"/>
            <a:ext cx="2809313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6062134" y="1524001"/>
            <a:ext cx="2809313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3132081" y="1524001"/>
            <a:ext cx="2809313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8986889" y="1524001"/>
            <a:ext cx="2809313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203200" y="4495800"/>
            <a:ext cx="116840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sz="2400" baseline="0"/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/>
          <a:p>
            <a:fld id="{B598184D-A6AD-45AA-AEF0-F911178CA0CC}" type="datetime1">
              <a:rPr kumimoji="0" lang="en-US" sz="1200" smtClean="0">
                <a:solidFill>
                  <a:schemeClr val="tx2"/>
                </a:solidFill>
              </a:rPr>
              <a:pPr/>
              <a:t>8/5/2017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: 1 Portrait with 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914400" y="257665"/>
            <a:ext cx="615696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7718464" y="257665"/>
            <a:ext cx="3251203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7718464" y="2432657"/>
            <a:ext cx="3251203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7718464" y="4607649"/>
            <a:ext cx="3251203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5424CCA6-1E73-4B7C-BAC4-DBFCCD5EC230}" type="datetime1">
              <a:rPr kumimoji="0" lang="en-US" sz="1200" smtClean="0">
                <a:solidFill>
                  <a:schemeClr val="tx2"/>
                </a:solidFill>
              </a:rPr>
              <a:pPr/>
              <a:t>8/5/2017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812800" y="3429000"/>
            <a:ext cx="2760205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4045131" y="228600"/>
            <a:ext cx="74168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812800" y="228600"/>
            <a:ext cx="2760205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7924801" y="4495800"/>
            <a:ext cx="3555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4045131" y="4495800"/>
            <a:ext cx="367646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fld id="{69C71D0A-1711-475A-90DA-3DA6B798D4E4}" type="datetime1">
              <a:rPr kumimoji="0" lang="en-US" sz="1200" smtClean="0">
                <a:solidFill>
                  <a:schemeClr val="tx2"/>
                </a:solidFill>
              </a:rPr>
              <a:pPr/>
              <a:t>8/5/2017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Portrait with 2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682845" y="3124200"/>
            <a:ext cx="347472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682845" y="228600"/>
            <a:ext cx="52832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6291165" y="228600"/>
            <a:ext cx="52832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4391245" y="3124200"/>
            <a:ext cx="347472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8099645" y="3124200"/>
            <a:ext cx="347472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fld id="{A56AE29B-C1D6-4077-9495-F00CACFCDCE1}" type="datetime1">
              <a:rPr kumimoji="0" lang="en-US" sz="1200" smtClean="0">
                <a:solidFill>
                  <a:schemeClr val="tx2"/>
                </a:solidFill>
              </a:rPr>
              <a:pPr/>
              <a:t>8/5/2017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 noChangeAspect="1"/>
          </p:cNvSpPr>
          <p:nvPr>
            <p:ph type="pic" sz="quarter" idx="10"/>
          </p:nvPr>
        </p:nvSpPr>
        <p:spPr>
          <a:xfrm>
            <a:off x="4067031" y="1600200"/>
            <a:ext cx="4264169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0" y="4876800"/>
            <a:ext cx="42672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sz="1800" i="0"/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D323625-91D0-4A34-A148-258D7A4ED11C}" type="datetime1">
              <a:rPr kumimoji="0" lang="en-US" sz="1200" smtClean="0">
                <a:solidFill>
                  <a:schemeClr val="tx2"/>
                </a:solidFill>
              </a:rPr>
              <a:pPr/>
              <a:t>8/5/2017</a:t>
            </a:fld>
            <a:endParaRPr kumimoji="0"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 noChangeAspect="1"/>
          </p:cNvSpPr>
          <p:nvPr>
            <p:ph type="pic" sz="quarter" idx="10"/>
          </p:nvPr>
        </p:nvSpPr>
        <p:spPr>
          <a:xfrm>
            <a:off x="6607032" y="1371600"/>
            <a:ext cx="4264169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4"/>
          </p:nvPr>
        </p:nvSpPr>
        <p:spPr>
          <a:xfrm>
            <a:off x="1524001" y="1371600"/>
            <a:ext cx="4264169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604000" y="4648200"/>
            <a:ext cx="42672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sz="1800" i="0"/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4648200"/>
            <a:ext cx="42672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sz="1800" i="0"/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4EA18F-DABB-4E5C-8CC3-67C3A3CE4805}" type="datetime1">
              <a:rPr kumimoji="0" lang="en-US" sz="1200" smtClean="0">
                <a:solidFill>
                  <a:schemeClr val="tx2"/>
                </a:solidFill>
              </a:rPr>
              <a:pPr/>
              <a:t>8/5/2017</a:t>
            </a:fld>
            <a:endParaRPr kumimoji="0" lang="en-US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1219200" y="294590"/>
            <a:ext cx="99568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eaLnBrk="1" latinLnBrk="1" hangingPunct="1">
              <a:spcBef>
                <a:spcPct val="20000"/>
              </a:spcBef>
              <a:buFontTx/>
              <a:buNone/>
              <a:defRPr kumimoji="0" lang="en-US" i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6019800"/>
            <a:ext cx="9956800" cy="38100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0784039-D622-4C62-AE42-0E994801FC5A}" type="datetime1">
              <a:rPr kumimoji="0" lang="en-US" sz="1200" smtClean="0">
                <a:solidFill>
                  <a:schemeClr val="tx2"/>
                </a:solidFill>
              </a:rPr>
              <a:pPr/>
              <a:t>8/5/2017</a:t>
            </a:fld>
            <a:endParaRPr kumimoji="0"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609600" y="2057400"/>
            <a:ext cx="109728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4876800"/>
            <a:ext cx="10972800" cy="14478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sz="1800" i="0"/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fld id="{8228D651-44DE-4DF1-A3E0-8A20DF2B2B3E}" type="datetime1">
              <a:rPr kumimoji="0" lang="en-US" sz="1200" smtClean="0">
                <a:solidFill>
                  <a:schemeClr val="tx2"/>
                </a:solidFill>
              </a:rPr>
              <a:pPr/>
              <a:t>8/5/2017</a:t>
            </a:fld>
            <a:endParaRPr kumimoji="0"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4979-30CD-4F26-8AD4-4FE18CFBD27A}" type="datetime1">
              <a:rPr kumimoji="0" lang="en-US" smtClean="0"/>
              <a:pPr/>
              <a:t>8/5/2017</a:t>
            </a:fld>
            <a:endParaRPr kumimoji="0" lang="en-US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0023-0CED-47F7-85AE-654F0B232C2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559167" y="233241"/>
            <a:ext cx="6187073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7010400" y="3048000"/>
            <a:ext cx="46736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90537C6-AF32-40EC-AF6A-C9A67AA246C7}" type="datetime1">
              <a:rPr kumimoji="0" lang="en-US" sz="1200" smtClean="0">
                <a:solidFill>
                  <a:schemeClr val="tx2"/>
                </a:solidFill>
              </a:rPr>
              <a:pPr/>
              <a:t>8/5/2017</a:t>
            </a:fld>
            <a:endParaRPr kumimoji="0"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ndscape (Full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kumimoji="0" lang="en-US" i="0" dirty="0"/>
              <a:t>Click icon</a:t>
            </a:r>
            <a:r>
              <a:rPr kumimoji="0" lang="en-US" i="0" baseline="0" dirty="0"/>
              <a:t> to add </a:t>
            </a:r>
            <a:r>
              <a:rPr kumimoji="0" lang="en-US" i="0" dirty="0"/>
              <a:t>full page picture</a:t>
            </a:r>
            <a:endParaRPr kumimoji="0" lang="en-US" i="0" baseline="0" dirty="0"/>
          </a:p>
          <a:p>
            <a:pPr marL="0" marR="0" indent="0" algn="ctr">
              <a:buFontTx/>
              <a:buNone/>
            </a:pPr>
            <a:endParaRPr kumimoji="0" lang="en-US" i="0" dirty="0"/>
          </a:p>
          <a:p>
            <a:pPr algn="ctr">
              <a:buFontTx/>
              <a:buNone/>
            </a:pPr>
            <a:endParaRPr kumimoji="0" lang="en-US" i="0" dirty="0"/>
          </a:p>
          <a:p>
            <a:pPr algn="ctr">
              <a:buFontTx/>
              <a:buNone/>
            </a:pPr>
            <a:endParaRPr kumimoji="0" lang="en-US" i="0" dirty="0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1003560" y="4572000"/>
            <a:ext cx="10375640" cy="990600"/>
          </a:xfrm>
        </p:spPr>
        <p:txBody>
          <a:bodyPr vert="horz" bIns="0" anchor="b" anchorCtr="0"/>
          <a:lstStyle>
            <a:lvl1pPr eaLnBrk="1" latinLnBrk="0" hangingPunct="1">
              <a:defRPr kumimoji="0" baseline="0"/>
            </a:lvl1pPr>
            <a:extLst/>
          </a:lstStyle>
          <a:p>
            <a:r>
              <a:rPr kumimoji="0" lang="en-US" dirty="0"/>
              <a:t>Click to add section title</a:t>
            </a:r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1003560" y="5600700"/>
            <a:ext cx="10363200" cy="838200"/>
          </a:xfrm>
        </p:spPr>
        <p:txBody>
          <a:bodyPr vert="horz" tIns="0"/>
          <a:lstStyle>
            <a:lvl1pPr eaLnBrk="1" latinLnBrk="0" hangingPunct="1">
              <a:buFontTx/>
              <a:buNone/>
              <a:defRPr kumimoji="0" sz="1800"/>
            </a:lvl1pPr>
            <a:extLst/>
          </a:lstStyle>
          <a:p>
            <a:pPr lvl="0"/>
            <a:r>
              <a:rPr kumimoji="0" lang="en-US" dirty="0"/>
              <a:t>Click to add subtitle</a:t>
            </a: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1048451" y="2140695"/>
            <a:ext cx="3048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4632805" y="2140695"/>
            <a:ext cx="3048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8217160" y="2140695"/>
            <a:ext cx="3048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CFB40DD-F3C2-4165-8D53-8E48D3A5ABED}" type="datetime1">
              <a:rPr kumimoji="0" lang="en-US" sz="1200" smtClean="0">
                <a:solidFill>
                  <a:schemeClr val="tx2"/>
                </a:solidFill>
              </a:rPr>
              <a:pPr/>
              <a:t>8/5/2017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6296064" y="609601"/>
            <a:ext cx="4575137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422400" y="609600"/>
            <a:ext cx="4572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422400" y="5334000"/>
            <a:ext cx="4572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6299200" y="5334000"/>
            <a:ext cx="4572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72314D4-31EB-4960-BBBC-AB39257CFABC}" type="datetime1">
              <a:rPr kumimoji="0" lang="en-US" sz="1200" smtClean="0">
                <a:solidFill>
                  <a:schemeClr val="tx2"/>
                </a:solidFill>
              </a:rPr>
              <a:pPr/>
              <a:t>8/5/2017</a:t>
            </a:fld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6197600" y="1676400"/>
            <a:ext cx="53848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609600" y="1676400"/>
            <a:ext cx="53848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609600" y="4857750"/>
            <a:ext cx="53848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6197600" y="4857750"/>
            <a:ext cx="53848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F6A18254-38E3-44B3-9447-8A310393872E}" type="datetime1">
              <a:rPr kumimoji="0" lang="en-US" sz="1200" smtClean="0">
                <a:solidFill>
                  <a:schemeClr val="tx2"/>
                </a:solidFill>
              </a:rPr>
              <a:pPr/>
              <a:t>8/5/2017</a:t>
            </a:fld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6855968" y="381000"/>
            <a:ext cx="5031232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605536" y="381000"/>
            <a:ext cx="5949696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5969" y="3352800"/>
            <a:ext cx="5031233" cy="2971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8D0D614-16BE-4509-8352-E14D16A4AF26}" type="datetime1">
              <a:rPr kumimoji="0" lang="en-US" sz="1200" smtClean="0">
                <a:solidFill>
                  <a:schemeClr val="tx2"/>
                </a:solidFill>
              </a:rPr>
              <a:pPr/>
              <a:t>8/5/2017</a:t>
            </a:fld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304800" y="1066800"/>
            <a:ext cx="36576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342900" marR="0" indent="-34290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4267200" y="1066800"/>
            <a:ext cx="36576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342900" marR="0" indent="-34290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8229600" y="1066800"/>
            <a:ext cx="36576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342900" marR="0" indent="-342900" algn="ctr" rtl="0" eaLnBrk="1" latinLnBrk="1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/>
              <a:t>Click icon to add picture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4876800"/>
            <a:ext cx="36576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4267200" y="4876800"/>
            <a:ext cx="36576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8229600" y="4876800"/>
            <a:ext cx="36576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/>
              <a:t>Click to add caption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711BC7F-1201-4979-BB40-D201C51A7D75}" type="datetime1">
              <a:rPr kumimoji="0" lang="en-US" sz="1200" smtClean="0">
                <a:solidFill>
                  <a:schemeClr val="tx2"/>
                </a:solidFill>
              </a:rPr>
              <a:pPr/>
              <a:t>8/5/2017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2493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1" latinLnBrk="1" hangingPunct="1"/>
            <a:r>
              <a:rPr kumimoji="0" lang="en-US"/>
              <a:t>Click to edit Master title style</a:t>
            </a:r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1" hangingPunct="1"/>
            <a:r>
              <a:rPr kumimoji="0" lang="en-US"/>
              <a:t>Click to edit Master text styles</a:t>
            </a:r>
          </a:p>
          <a:p>
            <a:pPr lvl="1" eaLnBrk="1" latinLnBrk="1" hangingPunct="1"/>
            <a:r>
              <a:rPr kumimoji="0" lang="en-US"/>
              <a:t>Second level</a:t>
            </a:r>
          </a:p>
          <a:p>
            <a:pPr lvl="2" eaLnBrk="1" latinLnBrk="1" hangingPunct="1"/>
            <a:r>
              <a:rPr kumimoji="0" lang="en-US"/>
              <a:t>Third level</a:t>
            </a:r>
          </a:p>
          <a:p>
            <a:pPr lvl="3" eaLnBrk="1" latinLnBrk="1" hangingPunct="1"/>
            <a:r>
              <a:rPr kumimoji="0" lang="en-US"/>
              <a:t>Fourth level</a:t>
            </a:r>
          </a:p>
          <a:p>
            <a:pPr lvl="4" eaLnBrk="1" latinLnBrk="1" hangingPunct="1"/>
            <a:r>
              <a:rPr kumimoji="0" lang="en-US"/>
              <a:t>Fifth level</a:t>
            </a:r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88900" y="6559361"/>
            <a:ext cx="3251200" cy="244475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4F1FC37-C6CE-4A53-93EC-8853FA64AC36}" type="datetime1">
              <a:rPr kumimoji="0" lang="en-US" sz="1200" smtClean="0">
                <a:solidFill>
                  <a:schemeClr val="tx2"/>
                </a:solidFill>
              </a:rPr>
              <a:pPr/>
              <a:t>8/5/2017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3994204" y="6558153"/>
            <a:ext cx="6197600" cy="2468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kumimoji="0" lang="en-US" sz="1200" dirty="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10896600" y="6559361"/>
            <a:ext cx="1219200" cy="244475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 spd="slow">
    <p:wedg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2" y="4038600"/>
            <a:ext cx="11064647" cy="1295398"/>
          </a:xfrm>
        </p:spPr>
        <p:txBody>
          <a:bodyPr>
            <a:normAutofit/>
          </a:bodyPr>
          <a:lstStyle/>
          <a:p>
            <a:r>
              <a:rPr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Marriages Break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>
            <a:spLocks noGrp="1"/>
          </p:cNvSpPr>
          <p:nvPr>
            <p:ph type="body" sz="quarter" idx="10"/>
          </p:nvPr>
        </p:nvSpPr>
        <p:spPr>
          <a:xfrm>
            <a:off x="2844800" y="5333999"/>
            <a:ext cx="8515928" cy="1019175"/>
          </a:xfrm>
        </p:spPr>
        <p:txBody>
          <a:bodyPr/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(And How to Fix Them)</a:t>
            </a:r>
          </a:p>
        </p:txBody>
      </p:sp>
      <p:pic>
        <p:nvPicPr>
          <p:cNvPr id="14338" name="Picture 2" descr="http://i3.squidoocdn.com/resize/squidoo_images/-1/lens18307632_1313292432marriage_break_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6706" y="442452"/>
            <a:ext cx="5284836" cy="3382296"/>
          </a:xfrm>
          <a:prstGeom prst="rect">
            <a:avLst/>
          </a:prstGeom>
          <a:noFill/>
          <a:ln w="63500" cmpd="thickThin">
            <a:solidFill>
              <a:schemeClr val="tx2">
                <a:lumMod val="75000"/>
              </a:schemeClr>
            </a:solidFill>
          </a:ln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AF05D5AE-2A59-4D1A-9469-D5CECAB27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019800" y="338011"/>
            <a:ext cx="5867400" cy="5972947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Leave and Cleave”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	God’s arrangement for 	building successful 	families</a:t>
            </a:r>
          </a:p>
          <a:p>
            <a:pPr>
              <a:spcBef>
                <a:spcPts val="300"/>
              </a:spcBef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who are not supportive   	of your marriage are 	hindrances – not true 	friends,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15:33-34 	(Proverbs 25:19)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/>
              <a:pPr algn="r"/>
              <a:t>10</a:t>
            </a:fld>
            <a:endParaRPr kumimoji="0" lang="en-US"/>
          </a:p>
        </p:txBody>
      </p:sp>
      <p:sp>
        <p:nvSpPr>
          <p:cNvPr id="7" name="TextBox 6"/>
          <p:cNvSpPr txBox="1"/>
          <p:nvPr/>
        </p:nvSpPr>
        <p:spPr>
          <a:xfrm>
            <a:off x="461057" y="4648712"/>
            <a:ext cx="5314649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smal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In-Laws and Friends</a:t>
            </a:r>
          </a:p>
        </p:txBody>
      </p:sp>
      <p:pic>
        <p:nvPicPr>
          <p:cNvPr id="50178" name="Picture 2" descr="http://img.wikinut.com/img/czpv_a--x.ir2.t2/jpeg/724x5000/In-laws-are-as-flavours-are-to-tea.-~-ShaSe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007" y="338011"/>
            <a:ext cx="5480700" cy="3464452"/>
          </a:xfrm>
          <a:prstGeom prst="rect">
            <a:avLst/>
          </a:prstGeom>
          <a:noFill/>
          <a:ln w="57150" cmpd="thickThin">
            <a:solidFill>
              <a:schemeClr val="tx2">
                <a:lumMod val="75000"/>
              </a:schemeClr>
            </a:solidFill>
          </a:ln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8C6FE552-20F0-4B46-BD6F-7ACEB24CE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95007" y="3899964"/>
            <a:ext cx="54807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Genesis 2:24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d1lolb6yyp8wyu.cloudfront.net/w/300/h/300/q/85/upload/images/extaudio/206b6cb6-2b44-448a-b667-90c6620905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504" y="453738"/>
            <a:ext cx="3692012" cy="2934338"/>
          </a:xfrm>
          <a:prstGeom prst="rect">
            <a:avLst/>
          </a:prstGeom>
          <a:noFill/>
          <a:ln w="57150" cmpd="thickThin">
            <a:solidFill>
              <a:schemeClr val="tx2">
                <a:lumMod val="75000"/>
              </a:schemeClr>
            </a:solidFill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32504" y="3532396"/>
            <a:ext cx="11154696" cy="3026965"/>
          </a:xfrm>
        </p:spPr>
        <p:txBody>
          <a:bodyPr/>
          <a:lstStyle/>
          <a:p>
            <a:pPr>
              <a:spcBef>
                <a:spcPts val="300"/>
              </a:spcBef>
              <a:buFont typeface="Arial" pitchFamily="34" charset="0"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Gives Satan an opening,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3:1-6</a:t>
            </a:r>
          </a:p>
          <a:p>
            <a:pPr>
              <a:spcBef>
                <a:spcPts val="300"/>
              </a:spcBef>
              <a:tabLst>
                <a:tab pos="341313" algn="l"/>
                <a:tab pos="573088" algn="l"/>
              </a:tabLs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-Maturity sees sin’s deception,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5:13-14</a:t>
            </a:r>
          </a:p>
          <a:p>
            <a:pPr>
              <a:spcBef>
                <a:spcPts val="300"/>
              </a:spcBef>
              <a:tabLst>
                <a:tab pos="341313" algn="l"/>
                <a:tab pos="573088" algn="l"/>
              </a:tabLst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-Adam failed to lead, and Eve led her husband 		into sin,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2:12-14</a:t>
            </a:r>
          </a:p>
          <a:p>
            <a:pPr>
              <a:spcBef>
                <a:spcPts val="300"/>
              </a:spcBef>
              <a:buFont typeface="Arial" pitchFamily="34" charset="0"/>
              <a:buChar char="•"/>
              <a:tabLst>
                <a:tab pos="341313" algn="l"/>
                <a:tab pos="573088" algn="l"/>
              </a:tabLs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 up in Christ,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/>
              <a:pPr algn="r"/>
              <a:t>11</a:t>
            </a:fld>
            <a:endParaRPr kumimoji="0" lang="en-US"/>
          </a:p>
        </p:txBody>
      </p:sp>
      <p:sp>
        <p:nvSpPr>
          <p:cNvPr id="11" name="TextBox 10"/>
          <p:cNvSpPr txBox="1"/>
          <p:nvPr/>
        </p:nvSpPr>
        <p:spPr>
          <a:xfrm>
            <a:off x="596061" y="2875461"/>
            <a:ext cx="3964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2:16-18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10200" y="475861"/>
            <a:ext cx="5634943" cy="28623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smal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Spiritual Immaturity</a:t>
            </a:r>
          </a:p>
          <a:p>
            <a:pPr algn="ctr"/>
            <a:r>
              <a:rPr lang="en-US" sz="4800" b="1" i="1" cap="smal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(Little Faith)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DC24307E-1A0F-4D23-8CC0-B224CB62A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quarter" idx="11"/>
          </p:nvPr>
        </p:nvSpPr>
        <p:spPr>
          <a:xfrm>
            <a:off x="3962400" y="380999"/>
            <a:ext cx="8001000" cy="6019801"/>
          </a:xfrm>
        </p:spPr>
        <p:txBody>
          <a:bodyPr/>
          <a:lstStyle/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396875" algn="l"/>
              </a:tabLst>
            </a:pP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Marriage breaks down when sin 	rises up in our hearts and lives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396875" algn="l"/>
              </a:tabLst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adversary wants to 	destroy your soul by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destroying your marriage!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396875" algn="l"/>
              </a:tabLst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strong in the Lord and 	honor Him, by loving and 	respecting your spouse, 	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5:28-31, 33</a:t>
            </a:r>
          </a:p>
        </p:txBody>
      </p:sp>
      <p:pic>
        <p:nvPicPr>
          <p:cNvPr id="12290" name="Picture 2" descr="http://howtosavemymarriage.net/wp-content/uploads/2012/03/Saving-Your-Marriage-Small.jp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3" cstate="print"/>
          <a:srcRect l="25390" r="25390"/>
          <a:stretch>
            <a:fillRect/>
          </a:stretch>
        </p:blipFill>
        <p:spPr bwMode="auto">
          <a:xfrm>
            <a:off x="245806" y="986913"/>
            <a:ext cx="3614670" cy="480797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8957" y="5163943"/>
            <a:ext cx="383344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Genesis 2:18-25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/>
              <a:pPr algn="r"/>
              <a:t>12</a:t>
            </a:fld>
            <a:endParaRPr kumimoji="0" lang="en-US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D1EF90B-671B-4CE8-A990-6F3DB2086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quarter" idx="11"/>
          </p:nvPr>
        </p:nvSpPr>
        <p:spPr>
          <a:xfrm>
            <a:off x="7010400" y="533400"/>
            <a:ext cx="4876800" cy="5334000"/>
          </a:xfrm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231775" algn="l"/>
              </a:tabLst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designed 	marriage to last 	a lifetime</a:t>
            </a:r>
          </a:p>
          <a:p>
            <a:pPr>
              <a:tabLst>
                <a:tab pos="231775" algn="l"/>
              </a:tabLst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  <a:tabLst>
                <a:tab pos="231775" algn="l"/>
              </a:tabLst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Marriage is 	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devalued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defiled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and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destroyed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by 	far too many</a:t>
            </a:r>
          </a:p>
        </p:txBody>
      </p:sp>
      <p:pic>
        <p:nvPicPr>
          <p:cNvPr id="12290" name="Picture 2" descr="http://howtosavemymarriage.net/wp-content/uploads/2012/03/Saving-Your-Marriage-Small.jp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3" cstate="print"/>
          <a:srcRect l="25390" r="25390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05000" y="5638801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Genesis 2:18-25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/>
              <a:pPr algn="r"/>
              <a:t>2</a:t>
            </a:fld>
            <a:endParaRPr kumimoji="0"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8077200" cy="1468719"/>
          </a:xfrm>
          <a:solidFill>
            <a:srgbClr val="663300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Marriage Breakdown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(Selfishness)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body" sz="quarter" idx="14"/>
          </p:nvPr>
        </p:nvSpPr>
        <p:spPr>
          <a:xfrm>
            <a:off x="3352800" y="381000"/>
            <a:ext cx="8458200" cy="5181600"/>
          </a:xfrm>
        </p:spPr>
        <p:txBody>
          <a:bodyPr>
            <a:normAutofit/>
          </a:bodyPr>
          <a:lstStyle/>
          <a:p>
            <a:pPr marL="0" indent="0"/>
            <a:r>
              <a:rPr lang="en-US" sz="3600" dirty="0"/>
              <a:t>“There are few guarantees in life. But if you’re looking for a guaranteed way to wreck your marriage, never forget the cardinal rule: Marriage is all about your own personal happiness!” </a:t>
            </a:r>
          </a:p>
          <a:p>
            <a:pPr marL="0" indent="0" algn="r">
              <a:spcBef>
                <a:spcPts val="0"/>
              </a:spcBef>
            </a:pPr>
            <a:r>
              <a:rPr lang="en-US" sz="2400" i="1" dirty="0"/>
              <a:t>“Marriage Breakdown”</a:t>
            </a:r>
          </a:p>
          <a:p>
            <a:pPr marL="0" indent="0" algn="r">
              <a:spcBef>
                <a:spcPts val="0"/>
              </a:spcBef>
            </a:pPr>
            <a:r>
              <a:rPr lang="en-US" sz="2400" dirty="0"/>
              <a:t>Dr. David Currie, www.growthtrac.com</a:t>
            </a:r>
          </a:p>
          <a:p>
            <a:pPr marL="0" indent="0">
              <a:spcBef>
                <a:spcPts val="0"/>
              </a:spcBef>
              <a:buFont typeface="Arial" pitchFamily="34" charset="0"/>
              <a:buChar char="•"/>
              <a:tabLst>
                <a:tab pos="225425" algn="l"/>
              </a:tabLst>
            </a:pPr>
            <a:endParaRPr lang="en-US" sz="800" dirty="0"/>
          </a:p>
          <a:p>
            <a:pPr marL="0" indent="0">
              <a:spcBef>
                <a:spcPts val="0"/>
              </a:spcBef>
              <a:buFont typeface="Arial" pitchFamily="34" charset="0"/>
              <a:buChar char="•"/>
              <a:tabLst>
                <a:tab pos="225425" algn="l"/>
              </a:tabLst>
            </a:pPr>
            <a:r>
              <a:rPr lang="en-US" sz="3600" dirty="0"/>
              <a:t>More blessed to give than to receive, 	</a:t>
            </a:r>
            <a:r>
              <a:rPr lang="en-US" sz="3600" i="1" dirty="0"/>
              <a:t>Proverbs 11:25; 1 Corinthians 13:4-8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/>
              <a:pPr algn="r"/>
              <a:t>3</a:t>
            </a:fld>
            <a:endParaRPr kumimoji="0" lang="en-US"/>
          </a:p>
        </p:txBody>
      </p:sp>
      <p:pic>
        <p:nvPicPr>
          <p:cNvPr id="10242" name="Picture 2" descr="http://www.calldrmatt.com/Selfish_MeCircle.gif"/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007" y="990600"/>
            <a:ext cx="2848556" cy="2848556"/>
          </a:xfrm>
          <a:prstGeom prst="rect">
            <a:avLst/>
          </a:prstGeom>
          <a:noFill/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CDCA5979-B650-41AE-9CA6-3167A2097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50210" y="5187761"/>
            <a:ext cx="8117590" cy="1371600"/>
          </a:xfrm>
          <a:solidFill>
            <a:srgbClr val="663300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Marriage Breakdown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(Immorality)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body" sz="quarter" idx="14"/>
          </p:nvPr>
        </p:nvSpPr>
        <p:spPr>
          <a:xfrm>
            <a:off x="5808026" y="457200"/>
            <a:ext cx="6155373" cy="4724400"/>
          </a:xfrm>
        </p:spPr>
        <p:txBody>
          <a:bodyPr>
            <a:normAutofit/>
          </a:bodyPr>
          <a:lstStyle/>
          <a:p>
            <a:pPr marL="0" indent="0"/>
            <a:r>
              <a:rPr lang="en-US" sz="3400" dirty="0"/>
              <a:t>“Marriage is honorable among all, and the bed undefiled; but fornicators and adulterers God will judge.” </a:t>
            </a:r>
            <a:r>
              <a:rPr lang="en-US" sz="3400" i="1" dirty="0"/>
              <a:t>(Hebrews 13:4) </a:t>
            </a:r>
          </a:p>
          <a:p>
            <a:pPr marL="0" indent="0"/>
            <a:endParaRPr lang="en-US" sz="800" dirty="0"/>
          </a:p>
          <a:p>
            <a:pPr marL="0" indent="0"/>
            <a:r>
              <a:rPr lang="en-US" sz="3400" dirty="0"/>
              <a:t>“…lovers of pleasure rather than lovers of God…”</a:t>
            </a:r>
            <a:br>
              <a:rPr lang="en-US" sz="3400" dirty="0"/>
            </a:br>
            <a:r>
              <a:rPr lang="en-US" sz="3400" i="1" dirty="0"/>
              <a:t>(2 Timothy 3:4)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/>
              <a:pPr algn="r"/>
              <a:t>4</a:t>
            </a:fld>
            <a:endParaRPr kumimoji="0" lang="en-US"/>
          </a:p>
        </p:txBody>
      </p:sp>
      <p:pic>
        <p:nvPicPr>
          <p:cNvPr id="10242" name="Picture 2" descr="http://www.calldrmatt.com/Selfish_MeCircle.gif"/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754" y="1409094"/>
            <a:ext cx="2517058" cy="2517058"/>
          </a:xfrm>
          <a:prstGeom prst="rect">
            <a:avLst/>
          </a:prstGeom>
          <a:noFill/>
        </p:spPr>
      </p:pic>
      <p:pic>
        <p:nvPicPr>
          <p:cNvPr id="10244" name="Picture 4" descr="http://www.sikhphilosophy.net/attachments/interfaith-dialogues/6100d1314630750-lascivious-thoughts-immoral-if-not-acted-sin-picture1.jpeg"/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4" cstate="print"/>
          <a:srcRect l="7627" r="7627"/>
          <a:stretch>
            <a:fillRect/>
          </a:stretch>
        </p:blipFill>
        <p:spPr bwMode="auto">
          <a:xfrm>
            <a:off x="3050457" y="1413292"/>
            <a:ext cx="2533924" cy="2533924"/>
          </a:xfrm>
          <a:prstGeom prst="rect">
            <a:avLst/>
          </a:prstGeom>
          <a:noFill/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29DD0C4D-3091-4F6F-BE51-C9713E8CB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quarter" idx="14"/>
          </p:nvPr>
        </p:nvSpPr>
        <p:spPr>
          <a:xfrm>
            <a:off x="1108587" y="304115"/>
            <a:ext cx="10117896" cy="1820071"/>
          </a:xfrm>
        </p:spPr>
        <p:txBody>
          <a:bodyPr>
            <a:noAutofit/>
          </a:bodyPr>
          <a:lstStyle/>
          <a:p>
            <a:pPr marL="0" indent="0"/>
            <a:r>
              <a:rPr lang="en-US" sz="3600" dirty="0"/>
              <a:t>“An oracle within my heart concerning the transgression of the wicked: </a:t>
            </a:r>
            <a:r>
              <a:rPr lang="en-US" sz="3600" b="1" dirty="0"/>
              <a:t>There is no fear   of God before his eyes</a:t>
            </a:r>
            <a:r>
              <a:rPr lang="en-US" sz="3600" dirty="0"/>
              <a:t>.” </a:t>
            </a:r>
            <a:r>
              <a:rPr lang="en-US" sz="3600" i="1" dirty="0"/>
              <a:t>(Psalm 36:1)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/>
              <a:pPr algn="r"/>
              <a:t>5</a:t>
            </a:fld>
            <a:endParaRPr kumimoji="0" lang="en-US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809183D0-D959-4C79-B21E-110421BC1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http://www.calldrmatt.com/Selfish_MeCircle.gif">
            <a:extLst>
              <a:ext uri="{FF2B5EF4-FFF2-40B4-BE49-F238E27FC236}">
                <a16:creationId xmlns:a16="http://schemas.microsoft.com/office/drawing/2014/main" id="{678C945E-06BB-46EB-A00D-ADC61FEBAF9F}"/>
              </a:ext>
            </a:extLst>
          </p:cNvPr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587" y="2147959"/>
            <a:ext cx="2517058" cy="2517058"/>
          </a:xfrm>
          <a:prstGeom prst="rect">
            <a:avLst/>
          </a:prstGeom>
          <a:noFill/>
        </p:spPr>
      </p:pic>
      <p:pic>
        <p:nvPicPr>
          <p:cNvPr id="1026" name="Picture 2" descr="https://usercontent1.hubstatic.com/9364936_f520.jpg">
            <a:extLst>
              <a:ext uri="{FF2B5EF4-FFF2-40B4-BE49-F238E27FC236}">
                <a16:creationId xmlns:a16="http://schemas.microsoft.com/office/drawing/2014/main" id="{DF640D0E-5616-4348-8D9C-29F03ADA7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379" y="2124186"/>
            <a:ext cx="2615104" cy="261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www.sikhphilosophy.net/attachments/interfaith-dialogues/6100d1314630750-lascivious-thoughts-immoral-if-not-acted-sin-picture1.jpeg">
            <a:extLst>
              <a:ext uri="{FF2B5EF4-FFF2-40B4-BE49-F238E27FC236}">
                <a16:creationId xmlns:a16="http://schemas.microsoft.com/office/drawing/2014/main" id="{12AF4BDE-09A7-4276-BA2C-4BB979C686BD}"/>
              </a:ext>
            </a:extLst>
          </p:cNvPr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6" cstate="print"/>
          <a:srcRect l="7627" r="7627"/>
          <a:stretch>
            <a:fillRect/>
          </a:stretch>
        </p:blipFill>
        <p:spPr bwMode="auto">
          <a:xfrm>
            <a:off x="4814679" y="2164776"/>
            <a:ext cx="2533924" cy="2533924"/>
          </a:xfrm>
          <a:prstGeom prst="rect">
            <a:avLst/>
          </a:prstGeom>
          <a:noFill/>
        </p:spPr>
      </p:pic>
      <p:sp>
        <p:nvSpPr>
          <p:cNvPr id="21" name="Rectangle 1">
            <a:extLst>
              <a:ext uri="{FF2B5EF4-FFF2-40B4-BE49-F238E27FC236}">
                <a16:creationId xmlns:a16="http://schemas.microsoft.com/office/drawing/2014/main" id="{41B6F164-76D5-4D3F-BEAE-D479ADAA0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5184090"/>
            <a:ext cx="8117590" cy="1371600"/>
          </a:xfrm>
          <a:solidFill>
            <a:srgbClr val="663300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Marriage Breakdown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(Faithlessness)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quarter" idx="11"/>
          </p:nvPr>
        </p:nvSpPr>
        <p:spPr>
          <a:xfrm>
            <a:off x="4953000" y="369009"/>
            <a:ext cx="7010400" cy="5791200"/>
          </a:xfrm>
        </p:spPr>
        <p:txBody>
          <a:bodyPr/>
          <a:lstStyle/>
          <a:p>
            <a:pPr>
              <a:tabLst>
                <a:tab pos="231775" algn="l"/>
              </a:tabLs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Following taken from:</a:t>
            </a:r>
          </a:p>
          <a:p>
            <a:pPr>
              <a:tabLst>
                <a:tab pos="231775" algn="l"/>
              </a:tabLst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tabLst>
                <a:tab pos="231775" algn="l"/>
              </a:tabLst>
            </a:pP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Major</a:t>
            </a:r>
          </a:p>
          <a:p>
            <a:pPr algn="ctr">
              <a:tabLst>
                <a:tab pos="231775" algn="l"/>
              </a:tabLst>
            </a:pP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Reasons for Marital Breakdown</a:t>
            </a:r>
          </a:p>
          <a:p>
            <a:pPr>
              <a:tabLst>
                <a:tab pos="231775" algn="l"/>
              </a:tabLst>
            </a:pPr>
            <a:endParaRPr 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tabLst>
                <a:tab pos="231775" algn="l"/>
              </a:tabLs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-“Growthtrac Marriage Minute”</a:t>
            </a:r>
          </a:p>
          <a:p>
            <a:pPr algn="r">
              <a:tabLst>
                <a:tab pos="231775" algn="l"/>
              </a:tabLs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(Sunday, April 25 2010)</a:t>
            </a:r>
          </a:p>
          <a:p>
            <a:pPr algn="r">
              <a:tabLst>
                <a:tab pos="231775" algn="l"/>
              </a:tabLs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-From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Knight in Shining Armor: Discovering Your Lifelong Love,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B. Wilson</a:t>
            </a:r>
          </a:p>
          <a:p>
            <a:pPr algn="r">
              <a:tabLst>
                <a:tab pos="231775" algn="l"/>
              </a:tabLst>
            </a:pPr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tabLst>
                <a:tab pos="231775" algn="l"/>
              </a:tabLst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(Copyright ©1995 P.B. Wilson Harvest House Publishers)</a:t>
            </a:r>
          </a:p>
        </p:txBody>
      </p:sp>
      <p:pic>
        <p:nvPicPr>
          <p:cNvPr id="12290" name="Picture 2" descr="http://howtosavemymarriage.net/wp-content/uploads/2012/03/Saving-Your-Marriage-Small.jp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3" cstate="print"/>
          <a:srcRect l="25390" r="25390"/>
          <a:stretch>
            <a:fillRect/>
          </a:stretch>
        </p:blipFill>
        <p:spPr bwMode="auto">
          <a:xfrm>
            <a:off x="456362" y="513867"/>
            <a:ext cx="4271895" cy="56821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1057" y="5434781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Genesis 2:18-25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/>
              <a:pPr algn="r"/>
              <a:t>6</a:t>
            </a:fld>
            <a:endParaRPr kumimoji="0" lang="en-US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012876FF-4A09-4F82-8B43-AE20160A8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61057" y="3194004"/>
            <a:ext cx="11426143" cy="3532514"/>
          </a:xfrm>
        </p:spPr>
        <p:txBody>
          <a:bodyPr/>
          <a:lstStyle/>
          <a:p>
            <a:pPr>
              <a:spcBef>
                <a:spcPts val="300"/>
              </a:spcBef>
              <a:buFont typeface="Arial" pitchFamily="34" charset="0"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 more – talk less,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1:19-20</a:t>
            </a:r>
          </a:p>
          <a:p>
            <a:pPr>
              <a:spcBef>
                <a:spcPts val="300"/>
              </a:spcBef>
              <a:tabLst>
                <a:tab pos="341313" algn="l"/>
                <a:tab pos="569913" algn="l"/>
              </a:tabLst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-Avoid anger – Kind understanding,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4:29-32</a:t>
            </a:r>
          </a:p>
          <a:p>
            <a:pPr>
              <a:spcBef>
                <a:spcPts val="300"/>
              </a:spcBef>
              <a:tabLst>
                <a:tab pos="341313" algn="l"/>
                <a:tab pos="573088" algn="l"/>
              </a:tabLst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-Don’t take each other for granted,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S.S. 2:3; Genesis 2:23 		(18); Ephesians 5:29</a:t>
            </a:r>
          </a:p>
          <a:p>
            <a:pPr>
              <a:spcBef>
                <a:spcPts val="300"/>
              </a:spcBef>
              <a:buFont typeface="Arial" pitchFamily="34" charset="0"/>
              <a:buChar char="•"/>
              <a:tabLst>
                <a:tab pos="341313" algn="l"/>
                <a:tab pos="573088" algn="l"/>
              </a:tabLs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effective, godly communication skills, 	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15:1-2; 21:9, 19; 20:3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/>
              <a:pPr algn="r"/>
              <a:t>7</a:t>
            </a:fld>
            <a:endParaRPr kumimoji="0" lang="en-US"/>
          </a:p>
        </p:txBody>
      </p:sp>
      <p:pic>
        <p:nvPicPr>
          <p:cNvPr id="8200" name="Picture 8" descr="http://library.lclark.edu/newsblog/wp-content/uploads/2012/10/communicationfail1-300x2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130" y="212083"/>
            <a:ext cx="4265459" cy="3049874"/>
          </a:xfrm>
          <a:prstGeom prst="rect">
            <a:avLst/>
          </a:prstGeom>
          <a:noFill/>
          <a:ln w="57150" cmpd="thickThin">
            <a:solidFill>
              <a:schemeClr val="tx2">
                <a:lumMod val="75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1371599" y="2663836"/>
            <a:ext cx="3354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Genesis 2:18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17928" y="1407884"/>
            <a:ext cx="6515311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smal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Communication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F5058083-FABB-41FF-A49D-4C853A8A7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www.elizabethroseblogs.com/wp-content/uploads/2011/03/divorce-finances-coupl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5756" y="990600"/>
            <a:ext cx="4833238" cy="2867720"/>
          </a:xfrm>
          <a:prstGeom prst="rect">
            <a:avLst/>
          </a:prstGeom>
          <a:noFill/>
          <a:ln w="57150" cmpd="thickThin">
            <a:solidFill>
              <a:schemeClr val="tx2">
                <a:lumMod val="75000"/>
              </a:schemeClr>
            </a:solidFill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61057" y="3858320"/>
            <a:ext cx="11654743" cy="2701041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tabLst>
                <a:tab pos="236538" algn="l"/>
              </a:tabLs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often fails here</a:t>
            </a:r>
          </a:p>
          <a:p>
            <a:pPr>
              <a:spcBef>
                <a:spcPts val="0"/>
              </a:spcBef>
              <a:tabLst>
                <a:tab pos="341313" algn="l"/>
              </a:tabLs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-Money is a </a:t>
            </a:r>
            <a:r>
              <a:rPr lang="en-U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help us, not a </a:t>
            </a:r>
            <a:r>
              <a:rPr lang="en-U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enslave us</a:t>
            </a:r>
          </a:p>
          <a:p>
            <a:pPr>
              <a:spcBef>
                <a:spcPts val="0"/>
              </a:spcBef>
              <a:tabLst>
                <a:tab pos="341313" algn="l"/>
                <a:tab pos="573088" algn="l"/>
              </a:tabLst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-Contentment </a:t>
            </a:r>
            <a:r>
              <a:rPr lang="en-U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commitment to heavenly treasures,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6:6-10; Matthew 6:19-21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tabLst>
                <a:tab pos="341313" algn="l"/>
                <a:tab pos="573088" algn="l"/>
              </a:tabLs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values, goals &amp; expectations,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6:24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/>
              <a:pPr algn="r"/>
              <a:t>8</a:t>
            </a:fld>
            <a:endParaRPr kumimoji="0" lang="en-US"/>
          </a:p>
        </p:txBody>
      </p:sp>
      <p:sp>
        <p:nvSpPr>
          <p:cNvPr id="11" name="TextBox 10"/>
          <p:cNvSpPr txBox="1"/>
          <p:nvPr/>
        </p:nvSpPr>
        <p:spPr>
          <a:xfrm>
            <a:off x="6553200" y="188788"/>
            <a:ext cx="493579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Genesis 2:20, 23-24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1454168"/>
            <a:ext cx="4800600" cy="184665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smal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Finances</a:t>
            </a:r>
          </a:p>
          <a:p>
            <a:pPr algn="ctr"/>
            <a:r>
              <a:rPr lang="en-US" sz="4800" b="1" i="1" cap="smal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(Materialism)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6576DE2-8E4C-4211-BE68-C1D4AB3D5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8200" y="3886200"/>
            <a:ext cx="10972800" cy="2673161"/>
          </a:xfrm>
        </p:spPr>
        <p:txBody>
          <a:bodyPr/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God-given in marriage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13:4</a:t>
            </a:r>
          </a:p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Purity,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7:2 (1 Thess. 4:3-8)</a:t>
            </a:r>
          </a:p>
          <a:p>
            <a:pPr>
              <a:spcBef>
                <a:spcPts val="600"/>
              </a:spcBef>
              <a:tabLst>
                <a:tab pos="341313" algn="l"/>
                <a:tab pos="573088" algn="l"/>
              </a:tabLst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-Propagation,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1:27-28</a:t>
            </a:r>
          </a:p>
          <a:p>
            <a:pPr>
              <a:spcBef>
                <a:spcPts val="600"/>
              </a:spcBef>
              <a:tabLst>
                <a:tab pos="341313" algn="l"/>
                <a:tab pos="573088" algn="l"/>
              </a:tabLst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-Pleasure,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7:3-5 (Prov. 5:18-20)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/>
              <a:pPr algn="r"/>
              <a:t>9</a:t>
            </a:fld>
            <a:endParaRPr kumimoji="0" lang="en-US"/>
          </a:p>
        </p:txBody>
      </p:sp>
      <p:sp>
        <p:nvSpPr>
          <p:cNvPr id="7" name="TextBox 6"/>
          <p:cNvSpPr txBox="1"/>
          <p:nvPr/>
        </p:nvSpPr>
        <p:spPr>
          <a:xfrm>
            <a:off x="7162800" y="1562058"/>
            <a:ext cx="28956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smal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Sex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483E3692-9FB0-46D7-8909-F4E1426E1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0" name="Picture 2" descr="https://encrypted-tbn3.gstatic.com/images?q=tbn:ANd9GcSAV_F5wDE4CnL77sOXr0vQ1jZGDlukEUsulmvUvzI5_8zqj7Cfl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722" y="304800"/>
            <a:ext cx="5030996" cy="3437846"/>
          </a:xfrm>
          <a:prstGeom prst="rect">
            <a:avLst/>
          </a:prstGeom>
          <a:noFill/>
          <a:ln w="57150" cmpd="thickThin">
            <a:solidFill>
              <a:schemeClr val="tx2">
                <a:lumMod val="75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512677" y="309716"/>
            <a:ext cx="500149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Genesis 2:24-25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Photo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B808E35-83D1-48E3-A75A-CC31CF5530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ClassicPhotoAlbum</Template>
  <TotalTime>0</TotalTime>
  <Words>292</Words>
  <Application>Microsoft Office PowerPoint</Application>
  <PresentationFormat>Widescreen</PresentationFormat>
  <Paragraphs>86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Century Schoolbook</vt:lpstr>
      <vt:lpstr>ClassicPhotoAlbum</vt:lpstr>
      <vt:lpstr>Why Marriages Break</vt:lpstr>
      <vt:lpstr>PowerPoint Presentation</vt:lpstr>
      <vt:lpstr>Marriage Breakdown (Selfishness)</vt:lpstr>
      <vt:lpstr>Marriage Breakdown (Immorality)</vt:lpstr>
      <vt:lpstr>Marriage Breakdown (Faithlessness)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2012-11-03T01:46:12Z</dcterms:created>
  <dcterms:modified xsi:type="dcterms:W3CDTF">2017-08-05T15:10:32Z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TC101769239990</vt:lpwstr>
  </property>
</Properties>
</file>