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5A3AD"/>
    <a:srgbClr val="7696A2"/>
    <a:srgbClr val="4D4D4D"/>
    <a:srgbClr val="777777"/>
    <a:srgbClr val="464138"/>
    <a:srgbClr val="7EA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7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5BE44-4EB0-4397-A2B1-79C0BD52824E}" type="datetimeFigureOut">
              <a:rPr lang="en-US" smtClean="0"/>
              <a:pPr/>
              <a:t>8/6/2017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4FD12-4A1A-4120-B13A-557FB39B7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57600"/>
            <a:ext cx="9448800" cy="609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0F7624-CF7C-4831-A9C0-1DB362885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FF09-676B-4602-A102-428DDD812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"/>
            <a:ext cx="27432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"/>
            <a:ext cx="80264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26A90-2FC4-4321-9678-63F90EF0A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E0A7A-6636-4AA9-9779-3BE4ACCF8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781DC-C18B-4CC9-A5C3-25A53A55B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43180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0800" y="1447800"/>
            <a:ext cx="43180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EDE9D-8AD9-411E-9EE4-28A756418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E7EE8-DCE4-4CFD-9ECF-4BC3CF0C3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2FD1F-3D87-432C-A68F-30D30001D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8639B-17CF-4EC4-B7B0-AACFCB676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6D13-CB9D-4056-AB3D-EB8A02BEC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DFA4A-2C6B-4B97-B69A-8422109B6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8392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43277399-2A2F-49F4-9BC3-9F84784BB56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8229600" cy="1524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10000"/>
            <a:ext cx="7086600" cy="838200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324600"/>
            <a:ext cx="323152" cy="40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1353800" cy="1219200"/>
          </a:xfrm>
        </p:spPr>
        <p:txBody>
          <a:bodyPr/>
          <a:lstStyle/>
          <a:p>
            <a:r>
              <a:rPr lang="en-US" sz="54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You have a Place in God’s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9067800" cy="459970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Older women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509588" lvl="1" indent="-277813">
              <a:spcBef>
                <a:spcPts val="6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Sober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Reverent in behavior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(fitting deportment)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Not slanderers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Not enslaved to much wine (self-control)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Teachers of good things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Admonish the young women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131E3D-B028-43C2-855B-C4C583779E22}"/>
              </a:ext>
            </a:extLst>
          </p:cNvPr>
          <p:cNvSpPr txBox="1"/>
          <p:nvPr/>
        </p:nvSpPr>
        <p:spPr>
          <a:xfrm>
            <a:off x="9372600" y="2362200"/>
            <a:ext cx="2743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Ephesians 4:16</a:t>
            </a:r>
          </a:p>
          <a:p>
            <a:pPr algn="ctr"/>
            <a:endParaRPr lang="en-US" sz="31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Titus</a:t>
            </a:r>
            <a:b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2:2-4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1293D0B-084A-4B27-BE94-F9406FF49A1F}"/>
              </a:ext>
            </a:extLst>
          </p:cNvPr>
          <p:cNvSpPr txBox="1">
            <a:spLocks/>
          </p:cNvSpPr>
          <p:nvPr/>
        </p:nvSpPr>
        <p:spPr bwMode="auto">
          <a:xfrm>
            <a:off x="11506200" y="6410835"/>
            <a:ext cx="3810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10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249B0DB-E4A6-42FF-AE84-3F6A47FA0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Secure Your Heart!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120"/>
            <a:ext cx="8686800" cy="5181600"/>
          </a:xfrm>
        </p:spPr>
        <p:txBody>
          <a:bodyPr/>
          <a:lstStyle/>
          <a:p>
            <a:pPr marL="0" indent="0" algn="ctr">
              <a:spcBef>
                <a:spcPts val="300"/>
              </a:spcBef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righteous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shall flourish like a palm tree…they shall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still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bear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fruit in old age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; they shall be fresh and flourishing, to declare that the </a:t>
            </a:r>
            <a:r>
              <a:rPr lang="en-US" sz="44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Lord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is upright; He is my rock, and there is no unrighteousness in Him.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8800" y="2843481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92:12-15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2D6137-1709-4697-8122-FC17000F7251}"/>
              </a:ext>
            </a:extLst>
          </p:cNvPr>
          <p:cNvSpPr txBox="1">
            <a:spLocks/>
          </p:cNvSpPr>
          <p:nvPr/>
        </p:nvSpPr>
        <p:spPr bwMode="auto">
          <a:xfrm>
            <a:off x="11506200" y="6410835"/>
            <a:ext cx="3810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11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F9D936E-B689-40F8-9B10-FB51271B2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95800"/>
            <a:ext cx="8305800" cy="1752600"/>
          </a:xfrm>
        </p:spPr>
        <p:txBody>
          <a:bodyPr/>
          <a:lstStyle/>
          <a:p>
            <a:r>
              <a:rPr lang="en-US" sz="4800" b="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 Secure Their Hearts?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3657600"/>
            <a:ext cx="7620001" cy="762000"/>
          </a:xfrm>
        </p:spPr>
        <p:txBody>
          <a:bodyPr/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Leviticus 19:32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152400" y="1295400"/>
            <a:ext cx="929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4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righteous bear fruit in old age!</a:t>
            </a:r>
          </a:p>
          <a:p>
            <a:pPr lvl="0" algn="ctr" eaLnBrk="1" hangingPunct="1">
              <a:spcBef>
                <a:spcPct val="20000"/>
              </a:spcBef>
            </a:pPr>
            <a:r>
              <a:rPr lang="en-US" sz="4000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92:12-15; 2 Cor. 4:16-18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6200" y="6450942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2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248400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11734800" cy="1201384"/>
          </a:xfrm>
        </p:spPr>
        <p:txBody>
          <a:bodyPr/>
          <a:lstStyle/>
          <a:p>
            <a:r>
              <a:rPr lang="en-US" sz="6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Times of Old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763000" cy="438727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Physical weakness and illness,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90:10; Eccl. 12:3-8 (1-2)</a:t>
            </a:r>
          </a:p>
          <a:p>
            <a:pPr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time of increasing solitude,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Hebrews 13:5</a:t>
            </a:r>
          </a:p>
          <a:p>
            <a:pPr>
              <a:spcBef>
                <a:spcPts val="18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solemn and reflective time,        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Proverbs 16:31; 20:29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48800" y="2534215"/>
            <a:ext cx="2590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92:12-15</a:t>
            </a:r>
          </a:p>
          <a:p>
            <a:pPr algn="ctr"/>
            <a:endParaRPr lang="en-US" sz="1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 Cor. 4:16-18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360035"/>
            <a:ext cx="304800" cy="363380"/>
          </a:xfrm>
        </p:spPr>
        <p:txBody>
          <a:bodyPr/>
          <a:lstStyle/>
          <a:p>
            <a:fld id="{DE1E0A7A-6636-4AA9-9779-3BE4ACCF8662}" type="slidenum">
              <a: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3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1476" y="6216073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915400" cy="4953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Pray for God’s help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71:1-4, 9 (Philippians 4:4-7)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Trust the Lord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71:1-7; Psa. 9:9-10</a:t>
            </a:r>
          </a:p>
          <a:p>
            <a:pPr marL="509588" lvl="1" indent="-277813"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Unscrupulous mistreat,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71:4, 10-11</a:t>
            </a:r>
          </a:p>
          <a:p>
            <a:pPr marL="509588" lvl="1" indent="-277813"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But, God is not far away,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71:9, 12;</a:t>
            </a:r>
            <a:b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37:25</a:t>
            </a:r>
          </a:p>
          <a:p>
            <a:pPr marL="509588" lvl="1" indent="-277813"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God keeps His word,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Isaiah 46:3-4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448800" y="2431066"/>
            <a:ext cx="2514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71</a:t>
            </a:r>
          </a:p>
          <a:p>
            <a:pPr algn="ctr"/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prayer of the aged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DF9083-FFCB-4FE2-9367-EDF525AE7719}"/>
              </a:ext>
            </a:extLst>
          </p:cNvPr>
          <p:cNvSpPr txBox="1">
            <a:spLocks/>
          </p:cNvSpPr>
          <p:nvPr/>
        </p:nvSpPr>
        <p:spPr bwMode="auto">
          <a:xfrm>
            <a:off x="11582400" y="6360035"/>
            <a:ext cx="3048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4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50EBD90-86FE-46C8-9666-F18E93DF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11000" cy="11430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9144000" cy="4191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Hope continually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71:5, 14 (33:18-22)</a:t>
            </a:r>
          </a:p>
          <a:p>
            <a:pPr marL="509588" lvl="1" indent="-277813"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Anchor of the soul,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Hebrews 6:18-19</a:t>
            </a:r>
          </a:p>
          <a:p>
            <a:pPr marL="509588" lvl="1" indent="-277813"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Wait on the Lord,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71:19-21</a:t>
            </a:r>
          </a:p>
          <a:p>
            <a:pPr marL="509588" lvl="1" indent="-277813"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He had seen God’s power and mercy in trials,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 Timothy 4:16-18</a:t>
            </a:r>
          </a:p>
          <a:p>
            <a:pPr marL="909638" lvl="2" indent="-277813">
              <a:spcBef>
                <a:spcPts val="1200"/>
              </a:spcBef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Simeon, </a:t>
            </a: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Luke 2:25-32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D7826-B48D-4D69-8F70-A348EE6AC5E1}"/>
              </a:ext>
            </a:extLst>
          </p:cNvPr>
          <p:cNvSpPr txBox="1"/>
          <p:nvPr/>
        </p:nvSpPr>
        <p:spPr>
          <a:xfrm>
            <a:off x="9448800" y="2431066"/>
            <a:ext cx="2514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71</a:t>
            </a:r>
          </a:p>
          <a:p>
            <a:pPr algn="ctr"/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prayer of the aged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A042511-3493-40C7-AD09-2ACEC90B4723}"/>
              </a:ext>
            </a:extLst>
          </p:cNvPr>
          <p:cNvSpPr txBox="1">
            <a:spLocks/>
          </p:cNvSpPr>
          <p:nvPr/>
        </p:nvSpPr>
        <p:spPr bwMode="auto">
          <a:xfrm>
            <a:off x="11582400" y="6360035"/>
            <a:ext cx="3048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5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36E7855-3D98-4666-A921-8663EE763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24CD481-07F7-4480-8CF3-9D0C908DF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11000" cy="11430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615"/>
            <a:ext cx="8839200" cy="4960585"/>
          </a:xfrm>
        </p:spPr>
        <p:txBody>
          <a:bodyPr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Speak of God’s righteousness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71:15-16, 24</a:t>
            </a:r>
          </a:p>
          <a:p>
            <a:pPr marL="509588" lvl="1" indent="-277813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Effective teacher with age,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Job 32:7; Psalm 90:12</a:t>
            </a:r>
          </a:p>
          <a:p>
            <a:pPr marL="509588" lvl="1" indent="-277813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Must be living righteously, </a:t>
            </a:r>
            <a:b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Proverbs 16:31; Ecclesiastes 6:3-4</a:t>
            </a:r>
          </a:p>
          <a:p>
            <a:pPr marL="909638" lvl="2" indent="-277813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Anna,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Luke 2:36-38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D0105-3A42-418E-AB95-B0DB63C23E4D}"/>
              </a:ext>
            </a:extLst>
          </p:cNvPr>
          <p:cNvSpPr txBox="1"/>
          <p:nvPr/>
        </p:nvSpPr>
        <p:spPr>
          <a:xfrm>
            <a:off x="9448800" y="2431066"/>
            <a:ext cx="2514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71</a:t>
            </a:r>
          </a:p>
          <a:p>
            <a:pPr algn="ctr"/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prayer of the aged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A0A4304-4EB2-4533-8DE3-3787F42AF28F}"/>
              </a:ext>
            </a:extLst>
          </p:cNvPr>
          <p:cNvSpPr txBox="1">
            <a:spLocks/>
          </p:cNvSpPr>
          <p:nvPr/>
        </p:nvSpPr>
        <p:spPr bwMode="auto">
          <a:xfrm>
            <a:off x="11582400" y="6360035"/>
            <a:ext cx="3048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6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A6DE61E-04F3-4006-9504-92309084F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83DB5A9-0A83-4FBB-B250-F0C0809F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11000" cy="10668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763000" cy="4599709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Tell the next generation of God’s works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71:17-18</a:t>
            </a:r>
          </a:p>
          <a:p>
            <a:pPr marL="463550" lvl="1" indent="-290513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Leave a spiritual legacy,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78:1-7</a:t>
            </a:r>
          </a:p>
          <a:p>
            <a:pPr marL="463550" lvl="1" indent="-290513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Use your influence to help your children and your grandchildren to obey Christ</a:t>
            </a:r>
          </a:p>
          <a:p>
            <a:pPr marL="798513" lvl="2" indent="-288925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Tell them what God has done, </a:t>
            </a: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71:17</a:t>
            </a:r>
          </a:p>
          <a:p>
            <a:pPr marL="798513" lvl="2" indent="-288925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Tell them of His mighty power, </a:t>
            </a: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235D77-1A9E-4C83-B024-6C16C7784F06}"/>
              </a:ext>
            </a:extLst>
          </p:cNvPr>
          <p:cNvSpPr txBox="1"/>
          <p:nvPr/>
        </p:nvSpPr>
        <p:spPr>
          <a:xfrm>
            <a:off x="9448800" y="2431066"/>
            <a:ext cx="2514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71</a:t>
            </a:r>
          </a:p>
          <a:p>
            <a:pPr algn="ctr"/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prayer of the aged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F0D4DCF-70C8-4559-9121-BAFFF818996A}"/>
              </a:ext>
            </a:extLst>
          </p:cNvPr>
          <p:cNvSpPr txBox="1">
            <a:spLocks/>
          </p:cNvSpPr>
          <p:nvPr/>
        </p:nvSpPr>
        <p:spPr bwMode="auto">
          <a:xfrm>
            <a:off x="11582400" y="6360035"/>
            <a:ext cx="3048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7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32C4BCAD-5BFF-4A87-A4FD-7FF6FA249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DDFF678-9507-4244-B371-F9223839F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11000" cy="10668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11811000" cy="10668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839200" cy="475983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Praise God always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71:8, 14-15, </a:t>
            </a:r>
            <a:b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22-23 (148:12-13)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Worship God for His power, salvation </a:t>
            </a:r>
            <a:b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 redemption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Anna did not depart, </a:t>
            </a: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Luke 2:36-38</a:t>
            </a:r>
          </a:p>
          <a:p>
            <a:pPr marL="509588" lvl="1" indent="-277813">
              <a:spcBef>
                <a:spcPts val="600"/>
              </a:spcBef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What joy and encouragement to see aged Christians assembling to worship God! </a:t>
            </a:r>
            <a:b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Hebrews 10:24-25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062CBE-98BD-4B9E-B86C-677882B8927F}"/>
              </a:ext>
            </a:extLst>
          </p:cNvPr>
          <p:cNvSpPr txBox="1"/>
          <p:nvPr/>
        </p:nvSpPr>
        <p:spPr>
          <a:xfrm>
            <a:off x="9448800" y="2431066"/>
            <a:ext cx="2514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 71</a:t>
            </a:r>
          </a:p>
          <a:p>
            <a:pPr algn="ctr"/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 prayer of the aged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68B495A-4F62-4747-89E7-51C839634270}"/>
              </a:ext>
            </a:extLst>
          </p:cNvPr>
          <p:cNvSpPr txBox="1">
            <a:spLocks/>
          </p:cNvSpPr>
          <p:nvPr/>
        </p:nvSpPr>
        <p:spPr bwMode="auto">
          <a:xfrm>
            <a:off x="11582400" y="6360035"/>
            <a:ext cx="304800" cy="36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9pPr>
          </a:lstStyle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8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45BE0B2-F3A3-445A-BD8D-5F1CF97B7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3962400"/>
          </a:xfrm>
        </p:spPr>
        <p:txBody>
          <a:bodyPr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Older men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509588" lvl="1" indent="-277813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Sober (vigilant)</a:t>
            </a:r>
          </a:p>
          <a:p>
            <a:pPr marL="509588" lvl="1" indent="-277813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Reverent (honorable)</a:t>
            </a:r>
          </a:p>
          <a:p>
            <a:pPr marL="509588" lvl="1" indent="-277813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Temperate</a:t>
            </a:r>
          </a:p>
          <a:p>
            <a:pPr marL="509588" lvl="1" indent="-277813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Sound in faith, in love, in patience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0" y="2362200"/>
            <a:ext cx="2743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Ephesians 4:16</a:t>
            </a:r>
          </a:p>
          <a:p>
            <a:pPr algn="ctr"/>
            <a:endParaRPr lang="en-US" sz="31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Titus</a:t>
            </a:r>
            <a:b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2:2-4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402451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9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2F135D4-3CA4-4236-97C1-34772C085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1800" y="6199909"/>
            <a:ext cx="405448" cy="50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35CC85A-A712-46D6-B327-CD67890D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11353800" cy="1219200"/>
          </a:xfrm>
        </p:spPr>
        <p:txBody>
          <a:bodyPr/>
          <a:lstStyle/>
          <a:p>
            <a:r>
              <a:rPr lang="en-US" sz="54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You have a Place in God’s Service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ocused senses design template">
  <a:themeElements>
    <a:clrScheme name="Office Theme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Focused senses design template</Template>
  <TotalTime>306</TotalTime>
  <Words>410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Georgia</vt:lpstr>
      <vt:lpstr>Focused senses design template</vt:lpstr>
      <vt:lpstr>How Shall the Old Secure Their Hearts?</vt:lpstr>
      <vt:lpstr>How Shall the Old  Secure Their Hearts?</vt:lpstr>
      <vt:lpstr>The Times of Old Age</vt:lpstr>
      <vt:lpstr>How Shall the Old Secure Their Hearts?</vt:lpstr>
      <vt:lpstr>How Shall the Old Secure Their Hearts?</vt:lpstr>
      <vt:lpstr>How Shall the Old Secure Their Hearts?</vt:lpstr>
      <vt:lpstr>How Shall the Old Secure Their Hearts?</vt:lpstr>
      <vt:lpstr>How Shall the Old Secure Their Hearts?</vt:lpstr>
      <vt:lpstr>You have a Place in God’s Service</vt:lpstr>
      <vt:lpstr>You have a Place in God’s Service</vt:lpstr>
      <vt:lpstr>Secure Your Heart!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the Old Secure Their Hearts?</dc:title>
  <dc:creator>Joe R Price</dc:creator>
  <cp:lastModifiedBy>Joe R Price</cp:lastModifiedBy>
  <cp:revision>74</cp:revision>
  <cp:lastPrinted>1601-01-01T00:00:00Z</cp:lastPrinted>
  <dcterms:created xsi:type="dcterms:W3CDTF">2013-05-02T16:54:42Z</dcterms:created>
  <dcterms:modified xsi:type="dcterms:W3CDTF">2017-08-06T12:17:39Z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TC010902951033</vt:lpwstr>
  </property>
</Properties>
</file>