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76B0B-42F2-487C-B827-43399E3FBC1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76DA5-244F-4822-883A-F21B6DC06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6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1366F-8FDF-45D5-963F-0CA4004DC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DF9EB-FE15-4146-AAC9-92C95E830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C741D-9FB1-468B-8B80-13527608D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98D3-026D-4AB4-B5BE-8675C9E1AD88}" type="datetime1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D3C1E-E089-48CF-9124-CCA58BA0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C7E36-3408-42E3-A447-A9FDA3EEF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C32-7E7C-482C-B801-E2C87E8D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3DA24-A2AF-45C3-999D-D67DEECC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E2045-5D43-4F00-B3FD-AF634303C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08FF6-CE58-4602-A072-F5C6CDEDC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019-C300-4446-A2C6-07209067E8B5}" type="datetime1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57FF6-B5BA-4F24-99DD-DBE9A0660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F894F-D053-4845-B7C9-6052ECB91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C32-7E7C-482C-B801-E2C87E8D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2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5B4A43-1CE2-4B7F-8098-55901977C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7D2C97-1768-466B-AE93-759391BE5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BCE36-5EF4-4064-AABB-195136E93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56D4-6BBB-4CE1-B43C-41D604D227C7}" type="datetime1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DA323-58FA-4099-B5D8-68B617F9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65ABE-81DA-4B52-82C5-6FE9C6058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C32-7E7C-482C-B801-E2C87E8D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2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D9E08-AB29-43A2-A4B6-BDB7532DA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72F8A-7922-4651-93EB-48DFB370C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1BE02-D1C7-45F9-AAAF-05152E77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4D29-9D75-408B-9DFA-1FAB89C0F3FC}" type="datetime1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6F7C6-7EFA-4C33-8783-851411A4C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2A1EE-A905-4152-ABC2-876F2BBAD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C32-7E7C-482C-B801-E2C87E8D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3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44A6A-D90F-46F9-A245-1A626A8B9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84159-03D5-423D-AC79-908C65871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DA2DF-B41D-496D-99B7-63B2B88AB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1CC4-75CD-4094-B46E-D10BB8D4A104}" type="datetime1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ED997-C905-457B-A5E7-32BB9983D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68C11-2443-4EDB-ACDE-BCA816E0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C32-7E7C-482C-B801-E2C87E8D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8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61186-E6FF-4D9D-BD9D-47C47ADA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39918-6921-4DCD-9E51-05653DA8C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3BDB0-EC7B-49B0-873D-3E582F4FB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1AB30-976C-48E7-A465-49E962F0F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DE113-D56A-49C4-BEB3-EA0FCC42DE2A}" type="datetime1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61A20-F0CB-440F-AE01-609426E4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F45EF-E793-4DE8-B92D-2EAF157C6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C32-7E7C-482C-B801-E2C87E8D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4062-8677-4D3B-A2CE-DC289771B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69E91-F3EC-4E97-9509-5180DD427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CB52C-7FDE-4B03-A01A-516C97F46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05FB06-D06F-463D-BCCA-52FCF52F2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0E8E07-469A-458C-8BB4-941D48DA9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91627D-B077-4758-BEDA-3B1CC811F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7CFF-1A2A-4030-8165-041D2BB1D186}" type="datetime1">
              <a:rPr lang="en-US" smtClean="0"/>
              <a:t>8/6/2017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D9E223-FBB6-4794-BC41-7FDE8A9B8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343766-67EB-4405-833C-4B3E4776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C32-7E7C-482C-B801-E2C87E8D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6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C5CC3-6496-4530-8408-0C9EF9D78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ABD85-1188-45C6-89A5-72B94EC4A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32AA-C358-4F04-B03E-0B6FA1BA96B9}" type="datetime1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6CC66-3A7C-4814-A8EF-92C8D365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3737A3-C47D-4390-ADD3-7E2BC56A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C32-7E7C-482C-B801-E2C87E8D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1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ABAB8-DF2C-409F-B5CE-A6D7ACC21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0AE9-7E17-4F1B-8D48-05C8A1FFF77F}" type="datetime1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60ED72-97C3-4F2B-B2E3-13CE3161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86964-7ABA-4C8E-B4B8-BB5DBC375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C32-7E7C-482C-B801-E2C87E8D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5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C932-DACE-481B-B282-0585BF819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E7C7B-60E9-4BE6-A81A-692B65389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F2DD7-1D29-4CA2-B340-BB2820A86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A3FAF-65E2-4589-A637-F2AB7FDD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DAA5-DB65-432C-BF7F-8905862EF947}" type="datetime1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6DF58-45F7-45F4-8D26-15DF1330C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B61CD-447E-498F-8345-B3E4D2C2B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C32-7E7C-482C-B801-E2C87E8D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8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3292F-9913-40E4-855A-BC586896B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053AE6-EFC6-4422-8828-EED4E6A3D9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819B7-45FB-4C1B-99D1-018BD157F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ED070-6B64-4EB7-8EA9-44AA21D01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E97E-3E95-4C22-8AE3-9E0A68BFAF81}" type="datetime1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C0ACD7-FDFC-447C-9EF8-0D7ADA9E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886C8-CB82-4B1F-A63E-FBE36E51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C32-7E7C-482C-B801-E2C87E8D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3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805AFC-F591-49D7-82D5-746D758B2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2F131-4920-4262-82A1-DA53BFC22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2E7CB-CFC3-40D5-BE9B-CEB73CFF3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8C11-0A51-4E84-AAB9-F79C1EEE7E77}" type="datetime1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B39B0-E5F1-43C8-811F-BB675A64E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828C-B7BE-4CFA-B5C8-92A664D31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5C32-7E7C-482C-B801-E2C87E8D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5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actx.edu/images/filecabinet/folder2/Globe_on_book.jpg">
            <a:extLst>
              <a:ext uri="{FF2B5EF4-FFF2-40B4-BE49-F238E27FC236}">
                <a16:creationId xmlns:a16="http://schemas.microsoft.com/office/drawing/2014/main" id="{A190EAC8-3C49-4F90-9523-02535C95B5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5" r="19318" b="-1"/>
          <a:stretch/>
        </p:blipFill>
        <p:spPr bwMode="auto">
          <a:xfrm>
            <a:off x="4818888" y="10"/>
            <a:ext cx="7373112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1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2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82295D-EE1C-4121-9406-345DEB60F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600324"/>
            <a:ext cx="5058370" cy="3320973"/>
          </a:xfrm>
        </p:spPr>
        <p:txBody>
          <a:bodyPr anchor="t">
            <a:normAutofit/>
          </a:bodyPr>
          <a:lstStyle/>
          <a:p>
            <a:pPr algn="l"/>
            <a:r>
              <a:rPr lang="en-US" sz="6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Nature of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347B67-C2DA-42B3-872D-EF60C4EB2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300451"/>
            <a:ext cx="4167376" cy="1017448"/>
          </a:xfrm>
        </p:spPr>
        <p:txBody>
          <a:bodyPr anchor="b">
            <a:normAutofit/>
          </a:bodyPr>
          <a:lstStyle/>
          <a:p>
            <a:pPr algn="l"/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John 8:31-36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4577D4-58BA-4A3F-BC7F-A1DDA2ECD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600973" y="6076858"/>
            <a:ext cx="457904" cy="5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064A2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5586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3" name="Picture 2" descr="https://www.actx.edu/images/filecabinet/folder2/Globe_on_bo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" y="2293912"/>
            <a:ext cx="3425957" cy="2269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17169E-1EA5-4768-B49C-6492061D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1059" y="212652"/>
            <a:ext cx="9807721" cy="1828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”AND YOU SHALL KNOW THE TRUTH” – Truth is </a:t>
            </a:r>
            <a:r>
              <a:rPr lang="en-US" sz="4800" u="sng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Knowable</a:t>
            </a:r>
            <a:endParaRPr lang="en-US" sz="4800" u="sng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55" name="Content Placeholder 2054"/>
          <p:cNvSpPr>
            <a:spLocks noGrp="1"/>
          </p:cNvSpPr>
          <p:nvPr>
            <p:ph idx="1"/>
          </p:nvPr>
        </p:nvSpPr>
        <p:spPr>
          <a:xfrm>
            <a:off x="4211782" y="2169043"/>
            <a:ext cx="7771111" cy="4338084"/>
          </a:xfrm>
        </p:spPr>
        <p:txBody>
          <a:bodyPr>
            <a:normAutofit/>
          </a:bodyPr>
          <a:lstStyle/>
          <a:p>
            <a:pPr marL="233363" lvl="0" indent="-233363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44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Definable, objective, absolute</a:t>
            </a:r>
          </a:p>
          <a:p>
            <a:pPr marL="233363" lvl="0" indent="-233363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44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If not, then we </a:t>
            </a:r>
            <a:r>
              <a:rPr lang="en-US" sz="4400" b="1" u="sng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cannot</a:t>
            </a:r>
            <a:r>
              <a:rPr lang="en-US" sz="44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…</a:t>
            </a:r>
          </a:p>
          <a:p>
            <a:pPr marL="457200" lvl="1" indent="-2238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40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Be sanctified, </a:t>
            </a:r>
            <a:r>
              <a:rPr lang="en-US" sz="40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John 17:17</a:t>
            </a:r>
          </a:p>
          <a:p>
            <a:pPr marL="457200" lvl="1" indent="-2238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40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Know God, </a:t>
            </a:r>
            <a:r>
              <a:rPr lang="en-US" sz="40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John 1:14, 17-18</a:t>
            </a:r>
          </a:p>
          <a:p>
            <a:pPr marL="457200" lvl="1" indent="-2238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40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Know Christ and go to Father,</a:t>
            </a:r>
            <a:br>
              <a:rPr lang="en-US" sz="40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</a:br>
            <a:r>
              <a:rPr lang="en-US" sz="40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John 14:6-7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D24329-D11D-4EF1-8322-4302A4455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108" y="6097157"/>
            <a:ext cx="457904" cy="5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064A2">
                <a:lumMod val="10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5D9247-319E-47A0-8B1E-5749BF81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1386" y="6356350"/>
            <a:ext cx="361506" cy="365125"/>
          </a:xfrm>
        </p:spPr>
        <p:txBody>
          <a:bodyPr vert="horz" lIns="91440" tIns="45720" rIns="91440" bIns="45720" rtlCol="0" anchor="ctr"/>
          <a:lstStyle/>
          <a:p>
            <a:fld id="{BCFD5C32-7E7C-482C-B801-E2C87E8D9437}" type="slidenum">
              <a:rPr lang="en-US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10</a:t>
            </a:fld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92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3" name="Picture 2" descr="https://www.actx.edu/images/filecabinet/folder2/Globe_on_bo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" y="2293912"/>
            <a:ext cx="3425957" cy="2269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17169E-1EA5-4768-B49C-6492061D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1059" y="212652"/>
            <a:ext cx="9807721" cy="1828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”AND YOU SHALL KNOW THE TRUTH” – Truth is </a:t>
            </a:r>
            <a:r>
              <a:rPr lang="en-US" sz="4800" u="sng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Knowable</a:t>
            </a:r>
            <a:endParaRPr lang="en-US" sz="4800" u="sng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55" name="Content Placeholder 2054"/>
          <p:cNvSpPr>
            <a:spLocks noGrp="1"/>
          </p:cNvSpPr>
          <p:nvPr>
            <p:ph idx="1"/>
          </p:nvPr>
        </p:nvSpPr>
        <p:spPr>
          <a:xfrm>
            <a:off x="4211782" y="2169043"/>
            <a:ext cx="7771111" cy="4501092"/>
          </a:xfrm>
        </p:spPr>
        <p:txBody>
          <a:bodyPr>
            <a:normAutofit/>
          </a:bodyPr>
          <a:lstStyle/>
          <a:p>
            <a:pPr marL="233363" lvl="0" indent="-233363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sz="42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If not, then we </a:t>
            </a:r>
            <a:r>
              <a:rPr lang="en-US" sz="4200" b="1" u="sng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cannot</a:t>
            </a:r>
            <a:r>
              <a:rPr lang="en-US" sz="42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…</a:t>
            </a:r>
          </a:p>
          <a:p>
            <a:pPr marL="457200" lvl="1" indent="-223838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sz="38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Have fellowship with God,</a:t>
            </a:r>
            <a:br>
              <a:rPr lang="en-US" sz="38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</a:br>
            <a:r>
              <a:rPr lang="en-US" sz="38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 John 1:6-7</a:t>
            </a:r>
          </a:p>
          <a:p>
            <a:pPr marL="457200" lvl="1" indent="-223838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sz="38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Handle properly, </a:t>
            </a:r>
            <a:r>
              <a:rPr lang="en-US" sz="38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 Timothy 2:15</a:t>
            </a:r>
          </a:p>
          <a:p>
            <a:pPr marL="457200" lvl="1" indent="-223838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sz="38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Faith, grace and hope are in doubt, </a:t>
            </a:r>
            <a:r>
              <a:rPr lang="en-US" sz="38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Colossians 1:3-6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5F380A-48AF-4456-9566-23F1CB4D3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108" y="6097157"/>
            <a:ext cx="457904" cy="5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064A2">
                <a:lumMod val="10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E3429D-9DEF-4385-A204-805842636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5061" y="6356350"/>
            <a:ext cx="467832" cy="365125"/>
          </a:xfrm>
        </p:spPr>
        <p:txBody>
          <a:bodyPr vert="horz" lIns="91440" tIns="45720" rIns="91440" bIns="45720" rtlCol="0" anchor="ctr"/>
          <a:lstStyle/>
          <a:p>
            <a:fld id="{BCFD5C32-7E7C-482C-B801-E2C87E8D9437}" type="slidenum">
              <a:rPr lang="en-US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11</a:t>
            </a:fld>
            <a:endParaRPr lang="en-US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1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3" name="Picture 2" descr="https://www.actx.edu/images/filecabinet/folder2/Globe_on_bo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" y="2293912"/>
            <a:ext cx="3425957" cy="2269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17169E-1EA5-4768-B49C-6492061D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1059" y="212652"/>
            <a:ext cx="9807721" cy="1828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”AND THE TRUTH SHALL MAKE YOU FREE” – Truth is </a:t>
            </a:r>
            <a:r>
              <a:rPr lang="en-US" sz="4800" u="sng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Powerful</a:t>
            </a:r>
            <a:endParaRPr lang="en-US" sz="4800" u="sng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55" name="Content Placeholder 2054"/>
          <p:cNvSpPr>
            <a:spLocks noGrp="1"/>
          </p:cNvSpPr>
          <p:nvPr>
            <p:ph idx="1"/>
          </p:nvPr>
        </p:nvSpPr>
        <p:spPr>
          <a:xfrm>
            <a:off x="4211782" y="2402958"/>
            <a:ext cx="7771111" cy="3062177"/>
          </a:xfrm>
        </p:spPr>
        <p:txBody>
          <a:bodyPr>
            <a:normAutofit/>
          </a:bodyPr>
          <a:lstStyle/>
          <a:p>
            <a:pPr marL="233363" lvl="0" indent="-233363" fontAlgn="base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r>
              <a:rPr lang="en-US" sz="44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Power to convert and to save, </a:t>
            </a:r>
            <a:r>
              <a:rPr lang="en-US" sz="44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Romans 1:16; Hebrews 4:12</a:t>
            </a:r>
          </a:p>
          <a:p>
            <a:pPr marL="233363" lvl="0" indent="-233363" fontAlgn="base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r>
              <a:rPr lang="en-US" sz="44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Power to free from sin, </a:t>
            </a:r>
            <a:br>
              <a:rPr lang="en-US" sz="44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</a:br>
            <a:r>
              <a:rPr lang="en-US" sz="44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John 8:34-36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6B5732-44D9-4675-B27C-A2E8500B4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108" y="6097157"/>
            <a:ext cx="457904" cy="5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064A2">
                <a:lumMod val="10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A6F2AB-3ACB-49B2-AC9F-5439A6F24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3163" y="6356350"/>
            <a:ext cx="499729" cy="365125"/>
          </a:xfrm>
        </p:spPr>
        <p:txBody>
          <a:bodyPr vert="horz" lIns="91440" tIns="45720" rIns="91440" bIns="45720" rtlCol="0" anchor="ctr"/>
          <a:lstStyle/>
          <a:p>
            <a:fld id="{BCFD5C32-7E7C-482C-B801-E2C87E8D9437}" type="slidenum">
              <a:rPr lang="en-US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12</a:t>
            </a:fld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6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actx.edu/images/filecabinet/folder2/Globe_on_book.jpg">
            <a:extLst>
              <a:ext uri="{FF2B5EF4-FFF2-40B4-BE49-F238E27FC236}">
                <a16:creationId xmlns:a16="http://schemas.microsoft.com/office/drawing/2014/main" id="{A190EAC8-3C49-4F90-9523-02535C95B5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5" r="19318" b="-1"/>
          <a:stretch/>
        </p:blipFill>
        <p:spPr bwMode="auto">
          <a:xfrm>
            <a:off x="4818888" y="10"/>
            <a:ext cx="7373112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1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2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82295D-EE1C-4121-9406-345DEB60F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600324"/>
            <a:ext cx="5058370" cy="3320973"/>
          </a:xfrm>
        </p:spPr>
        <p:txBody>
          <a:bodyPr anchor="t">
            <a:normAutofit/>
          </a:bodyPr>
          <a:lstStyle/>
          <a:p>
            <a:pPr algn="l"/>
            <a:r>
              <a:rPr lang="en-US" sz="6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Nature of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347B67-C2DA-42B3-872D-EF60C4EB2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300451"/>
            <a:ext cx="4167376" cy="1017448"/>
          </a:xfrm>
        </p:spPr>
        <p:txBody>
          <a:bodyPr anchor="b">
            <a:normAutofit/>
          </a:bodyPr>
          <a:lstStyle/>
          <a:p>
            <a:pPr algn="l"/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John 8:31-36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1A5007-AFB3-4116-9AA9-CE10A39BA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600973" y="6142909"/>
            <a:ext cx="457904" cy="5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064A2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62103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3" name="Picture 2" descr="https://www.actx.edu/images/filecabinet/folder2/Globe_on_bo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" y="2293912"/>
            <a:ext cx="3425957" cy="2269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17169E-1EA5-4768-B49C-6492061D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133475"/>
          </a:xfrm>
        </p:spPr>
        <p:txBody>
          <a:bodyPr>
            <a:normAutofit/>
          </a:bodyPr>
          <a:lstStyle/>
          <a:p>
            <a:r>
              <a:rPr kumimoji="0" lang="en-US" sz="6600" b="0" i="0" u="none" strike="noStrike" kern="0" cap="none" spc="4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Semibold" pitchFamily="34" charset="0"/>
                <a:cs typeface="Segoe UI Semibold" pitchFamily="34" charset="0"/>
              </a:rPr>
              <a:t>TRUTH</a:t>
            </a:r>
            <a:endParaRPr lang="en-US" sz="6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55" name="Content Placeholder 2054"/>
          <p:cNvSpPr>
            <a:spLocks noGrp="1"/>
          </p:cNvSpPr>
          <p:nvPr>
            <p:ph idx="1"/>
          </p:nvPr>
        </p:nvSpPr>
        <p:spPr>
          <a:xfrm>
            <a:off x="4387515" y="1759527"/>
            <a:ext cx="7433010" cy="4774623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God’s word, </a:t>
            </a:r>
            <a:r>
              <a:rPr kumimoji="0" lang="en-US" sz="40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John 17:17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Powerful to save, </a:t>
            </a:r>
            <a:r>
              <a:rPr kumimoji="0" lang="en-US" sz="40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Romans 1:16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Understand, </a:t>
            </a:r>
            <a:r>
              <a:rPr kumimoji="0" lang="en-US" sz="40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Ephesians 5:17; </a:t>
            </a:r>
            <a:br>
              <a:rPr kumimoji="0" lang="en-US" sz="40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</a:br>
            <a:r>
              <a:rPr kumimoji="0" lang="en-US" sz="40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2 Peter 3:18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Standard, </a:t>
            </a:r>
            <a:r>
              <a:rPr kumimoji="0" lang="en-US" sz="40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John 12:48-50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Not self-defined, </a:t>
            </a:r>
            <a:r>
              <a:rPr kumimoji="0" lang="en-US" sz="40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John 18:38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021C59-5904-4843-9F07-D0EC72CD0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108" y="6097157"/>
            <a:ext cx="457904" cy="5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064A2">
                <a:lumMod val="10000"/>
              </a:srgb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0D3BC2-6630-43D2-91CF-2FC50577A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4126" y="6351587"/>
            <a:ext cx="2743200" cy="365125"/>
          </a:xfrm>
        </p:spPr>
        <p:txBody>
          <a:bodyPr/>
          <a:lstStyle/>
          <a:p>
            <a:fld id="{BCFD5C32-7E7C-482C-B801-E2C87E8D9437}" type="slidenum">
              <a:rPr lang="en-US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fld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83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3" name="Picture 2" descr="https://www.actx.edu/images/filecabinet/folder2/Globe_on_bo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" y="2293912"/>
            <a:ext cx="3425957" cy="2269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17169E-1EA5-4768-B49C-6492061D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513" y="365126"/>
            <a:ext cx="4142509" cy="1092200"/>
          </a:xfrm>
        </p:spPr>
        <p:txBody>
          <a:bodyPr>
            <a:normAutofit/>
          </a:bodyPr>
          <a:lstStyle/>
          <a:p>
            <a:r>
              <a:rPr kumimoji="0" lang="en-US" sz="54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Semibold" pitchFamily="34" charset="0"/>
                <a:cs typeface="Segoe UI Semibold" pitchFamily="34" charset="0"/>
              </a:rPr>
              <a:t>John 8:31-32</a:t>
            </a:r>
            <a:endParaRPr lang="en-US" sz="54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55" name="Content Placeholder 2054"/>
          <p:cNvSpPr>
            <a:spLocks noGrp="1"/>
          </p:cNvSpPr>
          <p:nvPr>
            <p:ph idx="1"/>
          </p:nvPr>
        </p:nvSpPr>
        <p:spPr>
          <a:xfrm>
            <a:off x="4387514" y="1457326"/>
            <a:ext cx="7531583" cy="5040456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None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31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Then Jesus said to those Jews who believed Him, “If you abide in My word, you are My disciples indeed.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32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cs typeface="Segoe UI" pitchFamily="34" charset="0"/>
              </a:rPr>
              <a:t>And you shall know the truth, and the truth shall make you free.”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AE81F9-E396-40DA-A3A9-869845282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108" y="6097157"/>
            <a:ext cx="457904" cy="5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064A2">
                <a:lumMod val="10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C3AA6C-60EE-4138-8D4B-33CA47D3D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308498" cy="365125"/>
          </a:xfrm>
        </p:spPr>
        <p:txBody>
          <a:bodyPr vert="horz" lIns="91440" tIns="45720" rIns="91440" bIns="45720" rtlCol="0" anchor="ctr"/>
          <a:lstStyle/>
          <a:p>
            <a:fld id="{BCFD5C32-7E7C-482C-B801-E2C87E8D9437}" type="slidenum">
              <a:rPr lang="en-US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3</a:t>
            </a:fld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3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3" name="Picture 2" descr="https://www.actx.edu/images/filecabinet/folder2/Globe_on_bo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" y="2293912"/>
            <a:ext cx="3425957" cy="2269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17169E-1EA5-4768-B49C-6492061D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038" y="73892"/>
            <a:ext cx="8752053" cy="1274618"/>
          </a:xfrm>
        </p:spPr>
        <p:txBody>
          <a:bodyPr>
            <a:normAutofit/>
          </a:bodyPr>
          <a:lstStyle/>
          <a:p>
            <a:r>
              <a:rPr lang="en-US" sz="54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“IF” </a:t>
            </a:r>
            <a:r>
              <a:rPr lang="en-US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– </a:t>
            </a:r>
            <a:r>
              <a:rPr lang="en-US" sz="54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Truth is </a:t>
            </a:r>
            <a:r>
              <a:rPr lang="en-US" sz="5400" u="sng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Conditional</a:t>
            </a:r>
            <a:endParaRPr lang="en-US" sz="5400" u="sng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55" name="Content Placeholder 2054"/>
          <p:cNvSpPr>
            <a:spLocks noGrp="1"/>
          </p:cNvSpPr>
          <p:nvPr>
            <p:ph idx="1"/>
          </p:nvPr>
        </p:nvSpPr>
        <p:spPr>
          <a:xfrm>
            <a:off x="4199860" y="1348510"/>
            <a:ext cx="7868093" cy="5222411"/>
          </a:xfrm>
        </p:spPr>
        <p:txBody>
          <a:bodyPr>
            <a:normAutofit/>
          </a:bodyPr>
          <a:lstStyle/>
          <a:p>
            <a:pPr marL="233363" indent="-233363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“If…then” </a:t>
            </a:r>
            <a:r>
              <a:rPr lang="en-US" sz="40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(Deut. 28:1-2, 15)</a:t>
            </a:r>
          </a:p>
          <a:p>
            <a:pPr marL="233363" indent="-233363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Obedient faith, </a:t>
            </a:r>
            <a:r>
              <a:rPr lang="en-US" sz="40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John 14:23</a:t>
            </a:r>
          </a:p>
          <a:p>
            <a:pPr marL="457200" lvl="1" indent="-223838">
              <a:lnSpc>
                <a:spcPct val="100000"/>
              </a:lnSpc>
              <a:spcBef>
                <a:spcPts val="600"/>
              </a:spcBef>
            </a:pPr>
            <a:r>
              <a:rPr lang="en-US" sz="3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If</a:t>
            </a:r>
            <a:r>
              <a:rPr lang="en-US" sz="36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in Christ…, </a:t>
            </a:r>
            <a:r>
              <a:rPr lang="en-US" sz="36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Galatians 3:29 (26-27)</a:t>
            </a:r>
          </a:p>
          <a:p>
            <a:pPr marL="457200" lvl="1" indent="-223838">
              <a:lnSpc>
                <a:spcPct val="100000"/>
              </a:lnSpc>
              <a:spcBef>
                <a:spcPts val="600"/>
              </a:spcBef>
            </a:pPr>
            <a:r>
              <a:rPr lang="en-US" sz="3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If</a:t>
            </a:r>
            <a:r>
              <a:rPr lang="en-US" sz="36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a son…, </a:t>
            </a:r>
            <a:r>
              <a:rPr lang="en-US" sz="36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Galatians 4:7</a:t>
            </a:r>
          </a:p>
          <a:p>
            <a:pPr marL="457200" lvl="1" indent="-223838">
              <a:lnSpc>
                <a:spcPct val="100000"/>
              </a:lnSpc>
              <a:spcBef>
                <a:spcPts val="600"/>
              </a:spcBef>
            </a:pPr>
            <a:r>
              <a:rPr lang="en-US" sz="3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If</a:t>
            </a:r>
            <a:r>
              <a:rPr lang="en-US" sz="36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you believe…, </a:t>
            </a:r>
            <a:r>
              <a:rPr lang="en-US" sz="36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Acts 8:36-37</a:t>
            </a:r>
          </a:p>
          <a:p>
            <a:pPr marL="457200" lvl="1" indent="-223838">
              <a:lnSpc>
                <a:spcPct val="100000"/>
              </a:lnSpc>
              <a:spcBef>
                <a:spcPts val="600"/>
              </a:spcBef>
            </a:pPr>
            <a:r>
              <a:rPr lang="en-US" sz="3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If</a:t>
            </a:r>
            <a:r>
              <a:rPr lang="en-US" sz="36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he dies…</a:t>
            </a:r>
            <a:r>
              <a:rPr lang="en-US" sz="3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if</a:t>
            </a:r>
            <a:r>
              <a:rPr lang="en-US" sz="36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he lives and she marries another…, </a:t>
            </a:r>
            <a:r>
              <a:rPr lang="en-US" sz="36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Romans 7:2-3</a:t>
            </a:r>
          </a:p>
          <a:p>
            <a:pPr marL="457200" lvl="1" indent="-223838">
              <a:lnSpc>
                <a:spcPct val="100000"/>
              </a:lnSpc>
              <a:spcBef>
                <a:spcPts val="600"/>
              </a:spcBef>
            </a:pPr>
            <a:r>
              <a:rPr lang="en-US" sz="3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If</a:t>
            </a:r>
            <a:r>
              <a:rPr lang="en-US" sz="36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you love me…, </a:t>
            </a:r>
            <a:r>
              <a:rPr lang="en-US" sz="36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John 14:15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499B0A-AD0F-4CEB-AEF1-2F91DAFF6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108" y="6097157"/>
            <a:ext cx="457904" cy="5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064A2">
                <a:lumMod val="10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EA4A30-A694-44DB-9CBB-37F2BFC44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5090" y="6356350"/>
            <a:ext cx="1027169" cy="365125"/>
          </a:xfrm>
        </p:spPr>
        <p:txBody>
          <a:bodyPr vert="horz" lIns="91440" tIns="45720" rIns="91440" bIns="45720" rtlCol="0" anchor="ctr"/>
          <a:lstStyle/>
          <a:p>
            <a:fld id="{BCFD5C32-7E7C-482C-B801-E2C87E8D9437}" type="slidenum">
              <a:rPr lang="en-US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4</a:t>
            </a:fld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07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3" name="Picture 2" descr="https://www.actx.edu/images/filecabinet/folder2/Globe_on_bo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" y="2293912"/>
            <a:ext cx="3425957" cy="2269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17169E-1EA5-4768-B49C-6492061D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6879" y="350406"/>
            <a:ext cx="8752053" cy="1274618"/>
          </a:xfrm>
        </p:spPr>
        <p:txBody>
          <a:bodyPr>
            <a:normAutofit/>
          </a:bodyPr>
          <a:lstStyle/>
          <a:p>
            <a:r>
              <a:rPr lang="en-US" sz="54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“IF” </a:t>
            </a:r>
            <a:r>
              <a:rPr lang="en-US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– </a:t>
            </a:r>
            <a:r>
              <a:rPr lang="en-US" sz="54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Truth is </a:t>
            </a:r>
            <a:r>
              <a:rPr lang="en-US" sz="5400" u="sng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Conditional</a:t>
            </a:r>
            <a:endParaRPr lang="en-US" sz="5400" u="sng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55" name="Content Placeholder 2054"/>
          <p:cNvSpPr>
            <a:spLocks noGrp="1"/>
          </p:cNvSpPr>
          <p:nvPr>
            <p:ph idx="1"/>
          </p:nvPr>
        </p:nvSpPr>
        <p:spPr>
          <a:xfrm>
            <a:off x="4211782" y="1948873"/>
            <a:ext cx="7608743" cy="3154755"/>
          </a:xfrm>
        </p:spPr>
        <p:txBody>
          <a:bodyPr>
            <a:normAutofit/>
          </a:bodyPr>
          <a:lstStyle/>
          <a:p>
            <a:pPr marL="57150" indent="-223838">
              <a:lnSpc>
                <a:spcPct val="100000"/>
              </a:lnSpc>
              <a:spcBef>
                <a:spcPts val="1200"/>
              </a:spcBef>
              <a:tabLst>
                <a:tab pos="287338" algn="l"/>
              </a:tabLst>
            </a:pPr>
            <a:r>
              <a:rPr lang="en-US" sz="4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We must learn and keep God’s conditions</a:t>
            </a:r>
          </a:p>
          <a:p>
            <a:pPr marL="457200" lvl="1" indent="-223838">
              <a:lnSpc>
                <a:spcPct val="100000"/>
              </a:lnSpc>
              <a:spcBef>
                <a:spcPts val="1200"/>
              </a:spcBef>
              <a:tabLst>
                <a:tab pos="287338" algn="l"/>
              </a:tabLst>
            </a:pPr>
            <a:r>
              <a:rPr lang="en-US" sz="4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To be saved, </a:t>
            </a:r>
            <a:r>
              <a:rPr lang="en-US" sz="40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Acts 2:36-38</a:t>
            </a:r>
          </a:p>
          <a:p>
            <a:pPr marL="457200" lvl="1" indent="-223838">
              <a:lnSpc>
                <a:spcPct val="100000"/>
              </a:lnSpc>
              <a:spcBef>
                <a:spcPts val="1200"/>
              </a:spcBef>
              <a:tabLst>
                <a:tab pos="287338" algn="l"/>
              </a:tabLst>
            </a:pPr>
            <a:r>
              <a:rPr lang="en-US" sz="4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To be faithful, </a:t>
            </a:r>
            <a:r>
              <a:rPr lang="en-US" sz="40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Colossians 3:1-4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6767D4-9A45-4059-A5CD-A0C28D4DE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108" y="6097157"/>
            <a:ext cx="457904" cy="5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064A2">
                <a:lumMod val="10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96E4FD-5AEF-44FB-BB78-14EE7901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0512" y="6356350"/>
            <a:ext cx="550012" cy="365125"/>
          </a:xfrm>
        </p:spPr>
        <p:txBody>
          <a:bodyPr vert="horz" lIns="91440" tIns="45720" rIns="91440" bIns="45720" rtlCol="0" anchor="ctr"/>
          <a:lstStyle/>
          <a:p>
            <a:fld id="{BCFD5C32-7E7C-482C-B801-E2C87E8D9437}" type="slidenum">
              <a:rPr lang="en-US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5</a:t>
            </a:fld>
            <a:endParaRPr lang="en-US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52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3" name="Picture 2" descr="https://www.actx.edu/images/filecabinet/folder2/Globe_on_bo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" y="2293912"/>
            <a:ext cx="3425957" cy="2269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17169E-1EA5-4768-B49C-6492061D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8826" y="212651"/>
            <a:ext cx="8752053" cy="1214367"/>
          </a:xfrm>
        </p:spPr>
        <p:txBody>
          <a:bodyPr>
            <a:normAutofit/>
          </a:bodyPr>
          <a:lstStyle/>
          <a:p>
            <a:r>
              <a:rPr lang="en-US" sz="54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“YOU” </a:t>
            </a:r>
            <a:r>
              <a:rPr lang="en-US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– </a:t>
            </a:r>
            <a:r>
              <a:rPr lang="en-US" sz="54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Truth is </a:t>
            </a:r>
            <a:r>
              <a:rPr lang="en-US" sz="5400" u="sng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Personal</a:t>
            </a:r>
            <a:endParaRPr lang="en-US" sz="5400" u="sng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55" name="Content Placeholder 2054"/>
          <p:cNvSpPr>
            <a:spLocks noGrp="1"/>
          </p:cNvSpPr>
          <p:nvPr>
            <p:ph idx="1"/>
          </p:nvPr>
        </p:nvSpPr>
        <p:spPr>
          <a:xfrm>
            <a:off x="4211782" y="1537855"/>
            <a:ext cx="7608743" cy="5183620"/>
          </a:xfrm>
        </p:spPr>
        <p:txBody>
          <a:bodyPr>
            <a:noAutofit/>
          </a:bodyPr>
          <a:lstStyle/>
          <a:p>
            <a:pPr marL="233363" lvl="0" indent="-233363" fontAlgn="base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r>
              <a:rPr lang="en-US" sz="38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Sin is personal, </a:t>
            </a:r>
            <a:r>
              <a:rPr lang="en-US" sz="38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Ezekiel 18:4; Romans 3:23; 5:12</a:t>
            </a:r>
          </a:p>
          <a:p>
            <a:pPr marL="233363" lvl="0" indent="-233363" fontAlgn="base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r>
              <a:rPr lang="en-US" sz="38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Truth, salvation and service are also personal, </a:t>
            </a:r>
            <a:r>
              <a:rPr lang="en-US" sz="38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John 7:17; Mark 16:16; Acts 2:40</a:t>
            </a:r>
          </a:p>
          <a:p>
            <a:pPr marL="233363" lvl="0" indent="-233363" fontAlgn="base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r>
              <a:rPr lang="en-US" sz="38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Do not rely on yourself or others, </a:t>
            </a:r>
            <a:r>
              <a:rPr lang="en-US" sz="38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Matthew 10:37-39; Proverbs 14:12 (Phil. 2:12)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CC193E-912B-434D-8569-CFE1DE486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108" y="6097157"/>
            <a:ext cx="457904" cy="5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064A2">
                <a:lumMod val="10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94742E-C1CB-4155-8A76-5F7678341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9879" y="6356350"/>
            <a:ext cx="648585" cy="365125"/>
          </a:xfrm>
        </p:spPr>
        <p:txBody>
          <a:bodyPr vert="horz" lIns="91440" tIns="45720" rIns="91440" bIns="45720" rtlCol="0" anchor="ctr"/>
          <a:lstStyle/>
          <a:p>
            <a:fld id="{BCFD5C32-7E7C-482C-B801-E2C87E8D9437}" type="slidenum">
              <a:rPr lang="en-US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6</a:t>
            </a:fld>
            <a:endParaRPr lang="en-US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23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3" name="Picture 2" descr="https://www.actx.edu/images/filecabinet/folder2/Globe_on_bo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" y="2293912"/>
            <a:ext cx="3425957" cy="2269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17169E-1EA5-4768-B49C-6492061D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8826" y="212651"/>
            <a:ext cx="9521699" cy="1648047"/>
          </a:xfrm>
        </p:spPr>
        <p:txBody>
          <a:bodyPr>
            <a:normAutofit/>
          </a:bodyPr>
          <a:lstStyle/>
          <a:p>
            <a:r>
              <a:rPr lang="en-US" sz="54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“ABIDE IN MY WORD” – </a:t>
            </a:r>
            <a:br>
              <a:rPr lang="en-US" sz="54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</a:br>
            <a:r>
              <a:rPr lang="en-US" sz="54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Truth is </a:t>
            </a:r>
            <a:r>
              <a:rPr lang="en-US" sz="5400" u="sng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Complete</a:t>
            </a:r>
            <a:endParaRPr lang="en-US" sz="5400" u="sng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55" name="Content Placeholder 2054"/>
          <p:cNvSpPr>
            <a:spLocks noGrp="1"/>
          </p:cNvSpPr>
          <p:nvPr>
            <p:ph idx="1"/>
          </p:nvPr>
        </p:nvSpPr>
        <p:spPr>
          <a:xfrm>
            <a:off x="4211782" y="2073349"/>
            <a:ext cx="7771111" cy="4424433"/>
          </a:xfrm>
        </p:spPr>
        <p:txBody>
          <a:bodyPr>
            <a:normAutofit/>
          </a:bodyPr>
          <a:lstStyle/>
          <a:p>
            <a:pPr marL="233363" indent="-233363">
              <a:lnSpc>
                <a:spcPct val="100000"/>
              </a:lnSpc>
              <a:spcBef>
                <a:spcPts val="1200"/>
              </a:spcBef>
            </a:pPr>
            <a:r>
              <a:rPr lang="en-US" sz="36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Must faithfully continue in all truth, </a:t>
            </a:r>
            <a:r>
              <a:rPr lang="en-US" sz="36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John 14:23-24 (16:13); Galatians 5:7</a:t>
            </a:r>
          </a:p>
          <a:p>
            <a:pPr marL="633413" lvl="1" indent="-233363">
              <a:lnSpc>
                <a:spcPct val="100000"/>
              </a:lnSpc>
              <a:spcBef>
                <a:spcPts val="1200"/>
              </a:spcBef>
            </a:pPr>
            <a:r>
              <a:rPr lang="en-US" sz="3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Same truth then, saves and preserves us now, </a:t>
            </a:r>
            <a:r>
              <a:rPr lang="en-US" sz="34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 Peter 1:22-25</a:t>
            </a:r>
          </a:p>
          <a:p>
            <a:pPr marL="633413" lvl="1" indent="-233363">
              <a:lnSpc>
                <a:spcPct val="100000"/>
              </a:lnSpc>
              <a:spcBef>
                <a:spcPts val="1200"/>
              </a:spcBef>
            </a:pPr>
            <a:r>
              <a:rPr lang="en-US" sz="3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All things…, </a:t>
            </a:r>
            <a:r>
              <a:rPr lang="en-US" sz="34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 Peter 1:3</a:t>
            </a:r>
          </a:p>
          <a:p>
            <a:pPr marL="233363" indent="-233363">
              <a:lnSpc>
                <a:spcPct val="100000"/>
              </a:lnSpc>
              <a:spcBef>
                <a:spcPts val="1200"/>
              </a:spcBef>
            </a:pPr>
            <a:r>
              <a:rPr lang="en-US" sz="36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Truth is not relative and ever- changing, </a:t>
            </a:r>
            <a:r>
              <a:rPr lang="en-US" sz="36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Jude 3; 2 Timothy 3:16-17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844286-25E9-488D-B46C-B68425AAF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108" y="6097157"/>
            <a:ext cx="457904" cy="5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064A2">
                <a:lumMod val="10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3E5207-2CB5-48DB-83D2-9DA329A30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2020" y="6416638"/>
            <a:ext cx="350873" cy="365125"/>
          </a:xfrm>
        </p:spPr>
        <p:txBody>
          <a:bodyPr vert="horz" lIns="91440" tIns="45720" rIns="91440" bIns="45720" rtlCol="0" anchor="ctr"/>
          <a:lstStyle/>
          <a:p>
            <a:fld id="{BCFD5C32-7E7C-482C-B801-E2C87E8D9437}" type="slidenum">
              <a:rPr lang="en-US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7</a:t>
            </a:fld>
            <a:endParaRPr lang="en-US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01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3" name="Picture 2" descr="https://www.actx.edu/images/filecabinet/folder2/Globe_on_bo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" y="2293912"/>
            <a:ext cx="3425957" cy="2269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17169E-1EA5-4768-B49C-6492061D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1059" y="212651"/>
            <a:ext cx="9807721" cy="19563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“(THEN) YOU ARE MY DISCIPLES INDEED” – Truth is </a:t>
            </a:r>
            <a:r>
              <a:rPr lang="en-US" sz="4800" u="sng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Practical</a:t>
            </a:r>
            <a:endParaRPr lang="en-US" sz="4800" u="sng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55" name="Content Placeholder 2054"/>
          <p:cNvSpPr>
            <a:spLocks noGrp="1"/>
          </p:cNvSpPr>
          <p:nvPr>
            <p:ph idx="1"/>
          </p:nvPr>
        </p:nvSpPr>
        <p:spPr>
          <a:xfrm>
            <a:off x="4211782" y="2498651"/>
            <a:ext cx="7771111" cy="3072809"/>
          </a:xfrm>
        </p:spPr>
        <p:txBody>
          <a:bodyPr>
            <a:normAutofit/>
          </a:bodyPr>
          <a:lstStyle/>
          <a:p>
            <a:pPr marL="233363" indent="-233363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Obedient faith produces disciples, </a:t>
            </a:r>
            <a:r>
              <a:rPr lang="en-US" sz="44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Acts 11:26</a:t>
            </a:r>
          </a:p>
          <a:p>
            <a:pPr marL="233363" indent="-233363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Objective of learning truth is</a:t>
            </a:r>
            <a:br>
              <a:rPr lang="en-US" sz="4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to follow Jesus, </a:t>
            </a:r>
            <a:r>
              <a:rPr lang="en-US" sz="4400" i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Luke 6:40, 46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74B71E-E410-4A62-9F56-589D7389D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108" y="6097157"/>
            <a:ext cx="457904" cy="5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064A2">
                <a:lumMod val="10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ABFB0C-6BA8-4A79-A09E-7B20BF26C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6447" y="6356350"/>
            <a:ext cx="276445" cy="365125"/>
          </a:xfrm>
        </p:spPr>
        <p:txBody>
          <a:bodyPr vert="horz" lIns="91440" tIns="45720" rIns="91440" bIns="45720" rtlCol="0" anchor="ctr"/>
          <a:lstStyle/>
          <a:p>
            <a:fld id="{BCFD5C32-7E7C-482C-B801-E2C87E8D9437}" type="slidenum">
              <a:rPr lang="en-US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8</a:t>
            </a:fld>
            <a:endParaRPr lang="en-US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05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3" name="Picture 2" descr="https://www.actx.edu/images/filecabinet/folder2/Globe_on_bo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" y="2293912"/>
            <a:ext cx="3425957" cy="2269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17169E-1EA5-4768-B49C-6492061D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1059" y="212651"/>
            <a:ext cx="9807721" cy="19882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”AND YOU SHALL KNOW THE TRUTH” – Truth is </a:t>
            </a:r>
            <a:r>
              <a:rPr lang="en-US" sz="4800" u="sng" kern="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Knowable</a:t>
            </a:r>
            <a:endParaRPr lang="en-US" sz="4800" u="sng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55" name="Content Placeholder 2054"/>
          <p:cNvSpPr>
            <a:spLocks noGrp="1"/>
          </p:cNvSpPr>
          <p:nvPr>
            <p:ph idx="1"/>
          </p:nvPr>
        </p:nvSpPr>
        <p:spPr>
          <a:xfrm>
            <a:off x="4211782" y="2477386"/>
            <a:ext cx="7771111" cy="3147238"/>
          </a:xfrm>
        </p:spPr>
        <p:txBody>
          <a:bodyPr>
            <a:normAutofit/>
          </a:bodyPr>
          <a:lstStyle/>
          <a:p>
            <a:pPr marL="233363" lvl="0" indent="-233363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sz="44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Can learn truth: We must be teachable, </a:t>
            </a:r>
            <a:r>
              <a:rPr lang="en-US" sz="44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Matthew 13:10-18</a:t>
            </a:r>
          </a:p>
          <a:p>
            <a:pPr marL="633413" lvl="1" indent="-233363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sz="40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Open heart, </a:t>
            </a:r>
            <a:r>
              <a:rPr lang="en-US" sz="40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John 8:37, 40</a:t>
            </a:r>
          </a:p>
          <a:p>
            <a:pPr marL="633413" lvl="1" indent="-233363"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sz="4000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Willing to listen, </a:t>
            </a:r>
            <a:r>
              <a:rPr lang="en-US" sz="4000" i="1" kern="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John 8:43</a:t>
            </a:r>
            <a:endParaRPr lang="en-US" sz="4000" kern="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3A1982-4157-46E4-B62D-1DCDB03AF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108" y="6097157"/>
            <a:ext cx="457904" cy="5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064A2">
                <a:lumMod val="10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A14637-DBA9-46F9-AA41-77A0E40F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3163" y="6356350"/>
            <a:ext cx="499729" cy="365125"/>
          </a:xfrm>
        </p:spPr>
        <p:txBody>
          <a:bodyPr vert="horz" lIns="91440" tIns="45720" rIns="91440" bIns="45720" rtlCol="0" anchor="ctr"/>
          <a:lstStyle/>
          <a:p>
            <a:fld id="{BCFD5C32-7E7C-482C-B801-E2C87E8D9437}" type="slidenum">
              <a:rPr lang="en-US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9</a:t>
            </a:fld>
            <a:endParaRPr lang="en-US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0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441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Segoe UI</vt:lpstr>
      <vt:lpstr>Segoe UI Semibold</vt:lpstr>
      <vt:lpstr>Office Theme</vt:lpstr>
      <vt:lpstr>The Nature of Truth</vt:lpstr>
      <vt:lpstr>TRUTH</vt:lpstr>
      <vt:lpstr>John 8:31-32</vt:lpstr>
      <vt:lpstr>“IF” – Truth is Conditional</vt:lpstr>
      <vt:lpstr>“IF” – Truth is Conditional</vt:lpstr>
      <vt:lpstr>“YOU” – Truth is Personal</vt:lpstr>
      <vt:lpstr>“ABIDE IN MY WORD” –  Truth is Complete</vt:lpstr>
      <vt:lpstr>“(THEN) YOU ARE MY DISCIPLES INDEED” – Truth is Practical</vt:lpstr>
      <vt:lpstr>”AND YOU SHALL KNOW THE TRUTH” – Truth is Knowable</vt:lpstr>
      <vt:lpstr>”AND YOU SHALL KNOW THE TRUTH” – Truth is Knowable</vt:lpstr>
      <vt:lpstr>”AND YOU SHALL KNOW THE TRUTH” – Truth is Knowable</vt:lpstr>
      <vt:lpstr>”AND THE TRUTH SHALL MAKE YOU FREE” – Truth is Powerful</vt:lpstr>
      <vt:lpstr>The Nature of Truth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Truth</dc:title>
  <dc:creator>Joe R Price</dc:creator>
  <cp:lastModifiedBy>Joe R Price</cp:lastModifiedBy>
  <cp:revision>40</cp:revision>
  <dcterms:created xsi:type="dcterms:W3CDTF">2017-07-27T21:43:02Z</dcterms:created>
  <dcterms:modified xsi:type="dcterms:W3CDTF">2017-08-06T12:50:58Z</dcterms:modified>
</cp:coreProperties>
</file>