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9" r:id="rId3"/>
    <p:sldId id="257" r:id="rId4"/>
    <p:sldId id="281" r:id="rId5"/>
    <p:sldId id="270" r:id="rId6"/>
    <p:sldId id="280" r:id="rId7"/>
    <p:sldId id="271" r:id="rId8"/>
    <p:sldId id="272" r:id="rId9"/>
    <p:sldId id="273" r:id="rId10"/>
    <p:sldId id="282" r:id="rId11"/>
    <p:sldId id="274" r:id="rId12"/>
    <p:sldId id="275" r:id="rId13"/>
    <p:sldId id="276" r:id="rId14"/>
    <p:sldId id="277" r:id="rId15"/>
    <p:sldId id="278" r:id="rId16"/>
    <p:sldId id="279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74E5F"/>
    <a:srgbClr val="A6BCCC"/>
    <a:srgbClr val="FFFFCC"/>
    <a:srgbClr val="CC0000"/>
    <a:srgbClr val="000066"/>
    <a:srgbClr val="FFCC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0" autoAdjust="0"/>
  </p:normalViewPr>
  <p:slideViewPr>
    <p:cSldViewPr>
      <p:cViewPr varScale="1">
        <p:scale>
          <a:sx n="65" d="100"/>
          <a:sy n="65" d="100"/>
        </p:scale>
        <p:origin x="27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-37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CCB760B3-74F4-4B8E-850E-69943C00E6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E286984-50C0-44FE-BBBA-43AA8B6E02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6" name="Rectangle 188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2192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717" name="Rectangle 189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66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718" name="Rectangle 190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719" name="Rectangle 19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720" name="Rectangle 19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B00817F-7C51-418F-B347-0439EDD14B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41A1D-029F-4179-888A-1867BF3163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457200"/>
            <a:ext cx="25908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7200"/>
            <a:ext cx="75692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14DBA-4C05-4561-965C-CDD2B45446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31D99-EE9A-488B-8D48-AF9F2CA47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6DB01-F9C9-4F5B-B8E5-7422FE8878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7200" y="1676400"/>
            <a:ext cx="4318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676400"/>
            <a:ext cx="4318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852EE-97F3-402F-BE76-DBC5DD2BD2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1C65F-716B-4DA8-B6B7-685424AE5C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2EF0E-C8A0-4B62-9808-CCBC037E3F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89083-6721-4386-8171-1014ACF1DF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98BB3-1B21-4B4F-883F-6DD184F9E8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17C60-4E0A-4B2D-9BE1-EF22563ECB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57200"/>
            <a:ext cx="1036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7200" y="1676400"/>
            <a:ext cx="8839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74E5F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374E5F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74E5F"/>
                </a:solidFill>
                <a:latin typeface="+mn-lt"/>
              </a:defRPr>
            </a:lvl1pPr>
          </a:lstStyle>
          <a:p>
            <a:fld id="{8B098096-68E8-47D9-B1C8-3F81CFB2A7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374E5F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74E5F"/>
        </a:buClr>
        <a:buChar char="•"/>
        <a:defRPr sz="2400">
          <a:solidFill>
            <a:srgbClr val="374E5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74E5F"/>
        </a:buClr>
        <a:buChar char="•"/>
        <a:defRPr sz="2000">
          <a:solidFill>
            <a:srgbClr val="374E5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74E5F"/>
        </a:buClr>
        <a:buChar char="•"/>
        <a:defRPr>
          <a:solidFill>
            <a:srgbClr val="374E5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74E5F"/>
        </a:buClr>
        <a:buChar char="•"/>
        <a:defRPr sz="1600">
          <a:solidFill>
            <a:srgbClr val="374E5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74E5F"/>
        </a:buClr>
        <a:buChar char="•"/>
        <a:defRPr sz="1400">
          <a:solidFill>
            <a:srgbClr val="374E5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74E5F"/>
        </a:buClr>
        <a:buChar char="•"/>
        <a:defRPr sz="1400">
          <a:solidFill>
            <a:srgbClr val="374E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74E5F"/>
        </a:buClr>
        <a:buChar char="•"/>
        <a:defRPr sz="1400">
          <a:solidFill>
            <a:srgbClr val="374E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74E5F"/>
        </a:buClr>
        <a:buChar char="•"/>
        <a:defRPr sz="1400">
          <a:solidFill>
            <a:srgbClr val="374E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74E5F"/>
        </a:buClr>
        <a:buChar char="•"/>
        <a:defRPr sz="1400">
          <a:solidFill>
            <a:srgbClr val="374E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“Salvation Issues”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3505200"/>
            <a:ext cx="9144000" cy="1981200"/>
          </a:xfrm>
        </p:spPr>
        <p:txBody>
          <a:bodyPr/>
          <a:lstStyle/>
          <a:p>
            <a:r>
              <a:rPr lang="en-US" sz="4800" i="1" dirty="0">
                <a:solidFill>
                  <a:srgbClr val="002060"/>
                </a:solidFill>
                <a:latin typeface="Cambria" pitchFamily="18" charset="0"/>
              </a:rPr>
              <a:t>Speaking as the oracles of God</a:t>
            </a:r>
          </a:p>
          <a:p>
            <a:r>
              <a:rPr lang="en-US" sz="4400" dirty="0">
                <a:solidFill>
                  <a:srgbClr val="002060"/>
                </a:solidFill>
                <a:latin typeface="Cambria" pitchFamily="18" charset="0"/>
              </a:rPr>
              <a:t>(1 Peter 4:11)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60198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67161" y="2133600"/>
            <a:ext cx="11267639" cy="4503174"/>
          </a:xfrm>
        </p:spPr>
        <p:txBody>
          <a:bodyPr>
            <a:normAutofit/>
          </a:bodyPr>
          <a:lstStyle/>
          <a:p>
            <a:pPr hangingPunct="0">
              <a:spcBef>
                <a:spcPts val="600"/>
              </a:spcBef>
            </a:pPr>
            <a:r>
              <a:rPr lang="en-US" sz="4400" b="1" dirty="0">
                <a:solidFill>
                  <a:srgbClr val="002060"/>
                </a:solidFill>
                <a:latin typeface="Cambria" pitchFamily="18" charset="0"/>
              </a:rPr>
              <a:t>Worship</a:t>
            </a:r>
            <a:r>
              <a:rPr lang="en-US" sz="44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en-US" sz="4400" i="1" dirty="0">
                <a:solidFill>
                  <a:srgbClr val="002060"/>
                </a:solidFill>
                <a:latin typeface="Cambria" pitchFamily="18" charset="0"/>
              </a:rPr>
              <a:t>John 4:22-24</a:t>
            </a:r>
          </a:p>
          <a:p>
            <a:pPr lvl="1" hangingPunct="0">
              <a:spcBef>
                <a:spcPts val="600"/>
              </a:spcBef>
            </a:pPr>
            <a:r>
              <a:rPr lang="en-US" sz="4000" dirty="0">
                <a:solidFill>
                  <a:srgbClr val="002060"/>
                </a:solidFill>
                <a:latin typeface="Cambria" pitchFamily="18" charset="0"/>
              </a:rPr>
              <a:t>Vain worship is sin, </a:t>
            </a:r>
            <a:r>
              <a:rPr lang="en-US" sz="4000" i="1" dirty="0">
                <a:solidFill>
                  <a:srgbClr val="002060"/>
                </a:solidFill>
                <a:latin typeface="Cambria" pitchFamily="18" charset="0"/>
              </a:rPr>
              <a:t>Matthew 15:9</a:t>
            </a:r>
          </a:p>
          <a:p>
            <a:pPr marL="971550" lvl="2" indent="-230188" hangingPunct="0">
              <a:spcBef>
                <a:spcPts val="600"/>
              </a:spcBef>
            </a:pPr>
            <a:r>
              <a:rPr lang="en-US" sz="3800" dirty="0">
                <a:solidFill>
                  <a:srgbClr val="002060"/>
                </a:solidFill>
                <a:latin typeface="Cambria" pitchFamily="18" charset="0"/>
              </a:rPr>
              <a:t>Deduce we cannot add instruments, </a:t>
            </a:r>
            <a:r>
              <a:rPr lang="en-US" sz="3800" i="1" dirty="0">
                <a:solidFill>
                  <a:srgbClr val="002060"/>
                </a:solidFill>
                <a:latin typeface="Cambria" pitchFamily="18" charset="0"/>
              </a:rPr>
              <a:t>Eph. 5:19</a:t>
            </a:r>
          </a:p>
          <a:p>
            <a:pPr lvl="1" hangingPunct="0">
              <a:spcBef>
                <a:spcPts val="600"/>
              </a:spcBef>
            </a:pPr>
            <a:r>
              <a:rPr lang="en-US" sz="4000" u="sng" dirty="0">
                <a:solidFill>
                  <a:srgbClr val="002060"/>
                </a:solidFill>
                <a:latin typeface="Cambria" pitchFamily="18" charset="0"/>
              </a:rPr>
              <a:t>Premise</a:t>
            </a:r>
            <a:r>
              <a:rPr lang="en-US" sz="4000" dirty="0">
                <a:solidFill>
                  <a:srgbClr val="002060"/>
                </a:solidFill>
                <a:latin typeface="Cambria" pitchFamily="18" charset="0"/>
              </a:rPr>
              <a:t> of “explicit” sin </a:t>
            </a:r>
            <a:r>
              <a:rPr lang="en-US" sz="4000" i="1" dirty="0">
                <a:solidFill>
                  <a:srgbClr val="002060"/>
                </a:solidFill>
                <a:latin typeface="Cambria" pitchFamily="18" charset="0"/>
              </a:rPr>
              <a:t>v. </a:t>
            </a:r>
            <a:r>
              <a:rPr lang="en-US" sz="4000" dirty="0">
                <a:solidFill>
                  <a:srgbClr val="002060"/>
                </a:solidFill>
                <a:latin typeface="Cambria" pitchFamily="18" charset="0"/>
              </a:rPr>
              <a:t>“implicit” deduction is faulty; McAdams’ </a:t>
            </a:r>
            <a:r>
              <a:rPr lang="en-US" sz="4000" u="sng" dirty="0">
                <a:solidFill>
                  <a:srgbClr val="002060"/>
                </a:solidFill>
                <a:latin typeface="Cambria" pitchFamily="18" charset="0"/>
              </a:rPr>
              <a:t>definition</a:t>
            </a:r>
            <a:r>
              <a:rPr lang="en-US" sz="4000" dirty="0">
                <a:solidFill>
                  <a:srgbClr val="002060"/>
                </a:solidFill>
                <a:latin typeface="Cambria" pitchFamily="18" charset="0"/>
              </a:rPr>
              <a:t> of “salvation issues” is </a:t>
            </a:r>
            <a:r>
              <a:rPr lang="en-US" sz="4000" u="sng" dirty="0">
                <a:solidFill>
                  <a:srgbClr val="002060"/>
                </a:solidFill>
                <a:latin typeface="Cambria" pitchFamily="18" charset="0"/>
              </a:rPr>
              <a:t>false</a:t>
            </a:r>
            <a:r>
              <a:rPr lang="en-US" sz="40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en-US" sz="4000" i="1" dirty="0">
                <a:solidFill>
                  <a:srgbClr val="002060"/>
                </a:solidFill>
                <a:latin typeface="Cambria" pitchFamily="18" charset="0"/>
              </a:rPr>
              <a:t>Hebrews 7:12-14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58600" y="6248400"/>
            <a:ext cx="381000" cy="457200"/>
          </a:xfrm>
        </p:spPr>
        <p:txBody>
          <a:bodyPr/>
          <a:lstStyle/>
          <a:p>
            <a:fld id="{37C31D99-EE9A-488B-8D48-AF9F2CA477DC}" type="slidenum">
              <a:rPr lang="en-US" sz="1200">
                <a:latin typeface="Cambria" pitchFamily="18" charset="0"/>
              </a:rPr>
              <a:pPr/>
              <a:t>10</a:t>
            </a:fld>
            <a:endParaRPr lang="en-US" sz="1200" dirty="0">
              <a:latin typeface="Cambria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133" y="60490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89ECEDD-8CC5-4590-B837-F4AB9BEA46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1049000" cy="1371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dirty="0">
                <a:solidFill>
                  <a:srgbClr val="002060"/>
                </a:solidFill>
                <a:latin typeface="Cambria" pitchFamily="18" charset="0"/>
              </a:rPr>
              <a:t>“</a:t>
            </a:r>
            <a:r>
              <a:rPr lang="en-US" sz="4800" b="1" dirty="0">
                <a:solidFill>
                  <a:srgbClr val="002060"/>
                </a:solidFill>
                <a:latin typeface="Cambria" pitchFamily="18" charset="0"/>
              </a:rPr>
              <a:t>Salvation Issues</a:t>
            </a:r>
            <a:r>
              <a:rPr lang="en-US" sz="4800" dirty="0">
                <a:solidFill>
                  <a:srgbClr val="002060"/>
                </a:solidFill>
                <a:latin typeface="Cambria" pitchFamily="18" charset="0"/>
              </a:rPr>
              <a:t>”</a:t>
            </a:r>
            <a:r>
              <a:rPr lang="en-US" sz="48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4800" dirty="0">
                <a:solidFill>
                  <a:srgbClr val="002060"/>
                </a:solidFill>
                <a:latin typeface="Cambria" pitchFamily="18" charset="0"/>
              </a:rPr>
              <a:t>According to Christ</a:t>
            </a:r>
            <a:endParaRPr lang="en-US" sz="4800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62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11125200" cy="4368046"/>
          </a:xfrm>
        </p:spPr>
        <p:txBody>
          <a:bodyPr/>
          <a:lstStyle/>
          <a:p>
            <a:pPr hangingPunct="0">
              <a:spcBef>
                <a:spcPts val="300"/>
              </a:spcBef>
            </a:pPr>
            <a:r>
              <a:rPr lang="en-US" sz="4000" b="1" dirty="0">
                <a:solidFill>
                  <a:srgbClr val="002060"/>
                </a:solidFill>
                <a:latin typeface="Cambria" pitchFamily="18" charset="0"/>
              </a:rPr>
              <a:t>False teaching</a:t>
            </a:r>
            <a:r>
              <a:rPr lang="en-US" sz="40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en-US" sz="4000" i="1" dirty="0">
                <a:solidFill>
                  <a:srgbClr val="002060"/>
                </a:solidFill>
                <a:latin typeface="Cambria" pitchFamily="18" charset="0"/>
              </a:rPr>
              <a:t>2 Timothy 2:16-19</a:t>
            </a:r>
            <a:endParaRPr lang="en-US" sz="4000" dirty="0">
              <a:solidFill>
                <a:srgbClr val="002060"/>
              </a:solidFill>
              <a:latin typeface="Cambria" pitchFamily="18" charset="0"/>
            </a:endParaRPr>
          </a:p>
          <a:p>
            <a:pPr lvl="1" hangingPunct="0">
              <a:spcBef>
                <a:spcPts val="300"/>
              </a:spcBef>
            </a:pPr>
            <a:r>
              <a:rPr lang="en-US" sz="3600" dirty="0">
                <a:solidFill>
                  <a:srgbClr val="002060"/>
                </a:solidFill>
                <a:latin typeface="Cambria" pitchFamily="18" charset="0"/>
              </a:rPr>
              <a:t>Truth of resurrection, when denied, </a:t>
            </a:r>
            <a:r>
              <a:rPr lang="en-US" sz="3600" i="1" dirty="0">
                <a:solidFill>
                  <a:srgbClr val="002060"/>
                </a:solidFill>
                <a:latin typeface="Cambria" pitchFamily="18" charset="0"/>
              </a:rPr>
              <a:t>destroys faith</a:t>
            </a:r>
            <a:r>
              <a:rPr lang="en-US" sz="3600" dirty="0">
                <a:solidFill>
                  <a:srgbClr val="002060"/>
                </a:solidFill>
                <a:latin typeface="Cambria" pitchFamily="18" charset="0"/>
              </a:rPr>
              <a:t> </a:t>
            </a:r>
            <a:br>
              <a:rPr lang="en-US" sz="3600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en-US" sz="3600" dirty="0">
                <a:solidFill>
                  <a:srgbClr val="002060"/>
                </a:solidFill>
                <a:latin typeface="Cambria" pitchFamily="18" charset="0"/>
              </a:rPr>
              <a:t>and is </a:t>
            </a:r>
            <a:r>
              <a:rPr lang="en-US" sz="3600" i="1" dirty="0">
                <a:solidFill>
                  <a:srgbClr val="002060"/>
                </a:solidFill>
                <a:latin typeface="Cambria" pitchFamily="18" charset="0"/>
              </a:rPr>
              <a:t>iniquity</a:t>
            </a:r>
            <a:r>
              <a:rPr lang="en-US" sz="3600" dirty="0">
                <a:solidFill>
                  <a:srgbClr val="002060"/>
                </a:solidFill>
                <a:latin typeface="Cambria" pitchFamily="18" charset="0"/>
              </a:rPr>
              <a:t> (</a:t>
            </a:r>
            <a:r>
              <a:rPr lang="en-US" sz="3600" i="1" dirty="0">
                <a:solidFill>
                  <a:srgbClr val="002060"/>
                </a:solidFill>
                <a:latin typeface="Cambria" pitchFamily="18" charset="0"/>
              </a:rPr>
              <a:t>v. 19</a:t>
            </a:r>
            <a:r>
              <a:rPr lang="en-US" sz="3600" dirty="0">
                <a:solidFill>
                  <a:srgbClr val="002060"/>
                </a:solidFill>
                <a:latin typeface="Cambria" pitchFamily="18" charset="0"/>
              </a:rPr>
              <a:t>)</a:t>
            </a:r>
            <a:r>
              <a:rPr lang="en-US" sz="3600" i="1" dirty="0">
                <a:solidFill>
                  <a:srgbClr val="002060"/>
                </a:solidFill>
                <a:latin typeface="Cambria" pitchFamily="18" charset="0"/>
              </a:rPr>
              <a:t> – </a:t>
            </a:r>
            <a:r>
              <a:rPr lang="en-US" sz="3600" dirty="0">
                <a:solidFill>
                  <a:srgbClr val="002060"/>
                </a:solidFill>
                <a:latin typeface="Cambria" pitchFamily="18" charset="0"/>
              </a:rPr>
              <a:t>Salvation issue!</a:t>
            </a:r>
          </a:p>
          <a:p>
            <a:pPr lvl="1" hangingPunct="0">
              <a:spcBef>
                <a:spcPts val="300"/>
              </a:spcBef>
            </a:pPr>
            <a:r>
              <a:rPr lang="en-US" sz="3600" dirty="0">
                <a:solidFill>
                  <a:srgbClr val="002060"/>
                </a:solidFill>
                <a:latin typeface="Cambria" pitchFamily="18" charset="0"/>
              </a:rPr>
              <a:t>cf. Binding circumcision, </a:t>
            </a:r>
            <a:r>
              <a:rPr lang="en-US" sz="3600" i="1" dirty="0">
                <a:solidFill>
                  <a:srgbClr val="002060"/>
                </a:solidFill>
                <a:latin typeface="Cambria" pitchFamily="18" charset="0"/>
              </a:rPr>
              <a:t>Acts 15:1-2, 5, 7-20</a:t>
            </a:r>
          </a:p>
          <a:p>
            <a:pPr lvl="2" hangingPunct="0">
              <a:spcBef>
                <a:spcPts val="300"/>
              </a:spcBef>
            </a:pPr>
            <a:r>
              <a:rPr lang="en-US" sz="3400" dirty="0">
                <a:solidFill>
                  <a:srgbClr val="002060"/>
                </a:solidFill>
                <a:latin typeface="Cambria" pitchFamily="18" charset="0"/>
              </a:rPr>
              <a:t>Truth is affirmed and taught using “CENI”</a:t>
            </a:r>
          </a:p>
          <a:p>
            <a:pPr lvl="2" hangingPunct="0">
              <a:spcBef>
                <a:spcPts val="300"/>
              </a:spcBef>
            </a:pPr>
            <a:r>
              <a:rPr lang="en-US" sz="3400" dirty="0">
                <a:solidFill>
                  <a:srgbClr val="002060"/>
                </a:solidFill>
                <a:latin typeface="Cambria" pitchFamily="18" charset="0"/>
              </a:rPr>
              <a:t>Salvation issue, </a:t>
            </a:r>
            <a:r>
              <a:rPr lang="en-US" sz="3400" i="1" dirty="0">
                <a:solidFill>
                  <a:srgbClr val="002060"/>
                </a:solidFill>
                <a:latin typeface="Cambria" pitchFamily="18" charset="0"/>
              </a:rPr>
              <a:t>Acts 15:10-11</a:t>
            </a:r>
          </a:p>
          <a:p>
            <a:pPr lvl="2" hangingPunct="0">
              <a:spcBef>
                <a:spcPts val="300"/>
              </a:spcBef>
            </a:pPr>
            <a:r>
              <a:rPr lang="en-US" sz="3400" dirty="0">
                <a:solidFill>
                  <a:srgbClr val="002060"/>
                </a:solidFill>
                <a:latin typeface="Cambria" pitchFamily="18" charset="0"/>
              </a:rPr>
              <a:t>McAdams’ premise flounders and fails, </a:t>
            </a:r>
            <a:r>
              <a:rPr lang="en-US" sz="3400" i="1" dirty="0">
                <a:solidFill>
                  <a:srgbClr val="002060"/>
                </a:solidFill>
                <a:latin typeface="Cambria" pitchFamily="18" charset="0"/>
              </a:rPr>
              <a:t>Acts 15:12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11000" y="6273046"/>
            <a:ext cx="304800" cy="457200"/>
          </a:xfrm>
        </p:spPr>
        <p:txBody>
          <a:bodyPr/>
          <a:lstStyle/>
          <a:p>
            <a:fld id="{37C31D99-EE9A-488B-8D48-AF9F2CA477DC}" type="slidenum">
              <a:rPr lang="en-US" sz="1200">
                <a:latin typeface="Cambria" pitchFamily="18" charset="0"/>
              </a:rPr>
              <a:pPr/>
              <a:t>11</a:t>
            </a:fld>
            <a:endParaRPr lang="en-US" sz="1200" dirty="0">
              <a:latin typeface="Cambria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6597" y="607366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8BCE30B2-0771-4896-9910-CCC8A1DD9C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1049000" cy="1371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dirty="0">
                <a:solidFill>
                  <a:srgbClr val="002060"/>
                </a:solidFill>
                <a:latin typeface="Cambria" pitchFamily="18" charset="0"/>
              </a:rPr>
              <a:t>“</a:t>
            </a:r>
            <a:r>
              <a:rPr lang="en-US" sz="4800" b="1" dirty="0">
                <a:solidFill>
                  <a:srgbClr val="002060"/>
                </a:solidFill>
                <a:latin typeface="Cambria" pitchFamily="18" charset="0"/>
              </a:rPr>
              <a:t>Salvation Issues</a:t>
            </a:r>
            <a:r>
              <a:rPr lang="en-US" sz="4800" dirty="0">
                <a:solidFill>
                  <a:srgbClr val="002060"/>
                </a:solidFill>
                <a:latin typeface="Cambria" pitchFamily="18" charset="0"/>
              </a:rPr>
              <a:t>”</a:t>
            </a:r>
            <a:r>
              <a:rPr lang="en-US" sz="48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4800" dirty="0">
                <a:solidFill>
                  <a:srgbClr val="002060"/>
                </a:solidFill>
                <a:latin typeface="Cambria" pitchFamily="18" charset="0"/>
              </a:rPr>
              <a:t>According to Christ</a:t>
            </a:r>
            <a:endParaRPr lang="en-US" sz="4800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11734800" cy="4648200"/>
          </a:xfrm>
        </p:spPr>
        <p:txBody>
          <a:bodyPr/>
          <a:lstStyle/>
          <a:p>
            <a:pPr hangingPunct="0">
              <a:spcBef>
                <a:spcPts val="300"/>
              </a:spcBef>
            </a:pPr>
            <a:r>
              <a:rPr lang="en-US" sz="4000" b="1" dirty="0">
                <a:solidFill>
                  <a:srgbClr val="002060"/>
                </a:solidFill>
                <a:latin typeface="Cambria" pitchFamily="18" charset="0"/>
              </a:rPr>
              <a:t>Spiritual neglect</a:t>
            </a:r>
            <a:r>
              <a:rPr lang="en-US" sz="40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en-US" sz="4000" i="1" dirty="0">
                <a:solidFill>
                  <a:srgbClr val="002060"/>
                </a:solidFill>
                <a:latin typeface="Cambria" pitchFamily="18" charset="0"/>
              </a:rPr>
              <a:t>Hebrews 2:1-4</a:t>
            </a:r>
            <a:endParaRPr lang="en-US" sz="4000" dirty="0">
              <a:solidFill>
                <a:srgbClr val="002060"/>
              </a:solidFill>
              <a:latin typeface="Cambria" pitchFamily="18" charset="0"/>
            </a:endParaRPr>
          </a:p>
          <a:p>
            <a:pPr marL="571500" lvl="1" hangingPunct="0">
              <a:spcBef>
                <a:spcPts val="300"/>
              </a:spcBef>
            </a:pPr>
            <a:r>
              <a:rPr lang="en-US" sz="3600" dirty="0">
                <a:solidFill>
                  <a:srgbClr val="002060"/>
                </a:solidFill>
                <a:latin typeface="Cambria" pitchFamily="18" charset="0"/>
              </a:rPr>
              <a:t>Failure to be diligent is sin, and is punished, </a:t>
            </a:r>
            <a:r>
              <a:rPr lang="en-US" sz="3600" i="1" dirty="0">
                <a:solidFill>
                  <a:srgbClr val="002060"/>
                </a:solidFill>
                <a:latin typeface="Cambria" pitchFamily="18" charset="0"/>
              </a:rPr>
              <a:t>v. 3</a:t>
            </a:r>
            <a:endParaRPr lang="en-US" sz="3600" dirty="0">
              <a:solidFill>
                <a:srgbClr val="002060"/>
              </a:solidFill>
              <a:latin typeface="Cambria" pitchFamily="18" charset="0"/>
            </a:endParaRPr>
          </a:p>
          <a:p>
            <a:pPr marL="571500" lvl="1" hangingPunct="0">
              <a:spcBef>
                <a:spcPts val="300"/>
              </a:spcBef>
            </a:pPr>
            <a:r>
              <a:rPr lang="en-US" sz="3600" u="sng" dirty="0">
                <a:solidFill>
                  <a:srgbClr val="002060"/>
                </a:solidFill>
                <a:latin typeface="Cambria" pitchFamily="18" charset="0"/>
              </a:rPr>
              <a:t>McAdams</a:t>
            </a:r>
            <a:r>
              <a:rPr lang="en-US" sz="3600" dirty="0">
                <a:solidFill>
                  <a:srgbClr val="002060"/>
                </a:solidFill>
                <a:latin typeface="Cambria" pitchFamily="18" charset="0"/>
              </a:rPr>
              <a:t>: Spiritual neglect, such as “habitually skip(ping) mid-week Bible study” is based on inferences</a:t>
            </a:r>
          </a:p>
          <a:p>
            <a:pPr marL="971550" lvl="2" hangingPunct="0">
              <a:spcBef>
                <a:spcPts val="300"/>
              </a:spcBef>
            </a:pPr>
            <a:r>
              <a:rPr lang="en-US" sz="3400" dirty="0">
                <a:solidFill>
                  <a:srgbClr val="002060"/>
                </a:solidFill>
                <a:latin typeface="Cambria" pitchFamily="18" charset="0"/>
              </a:rPr>
              <a:t>“I believe we can teach, implore, and warn Christians about engaging in these behaviors without adding the unjustifiable shock value of guaranteed eternal condemnation.” (Ibid)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11000" y="6248400"/>
            <a:ext cx="304800" cy="457200"/>
          </a:xfrm>
        </p:spPr>
        <p:txBody>
          <a:bodyPr/>
          <a:lstStyle/>
          <a:p>
            <a:fld id="{37C31D99-EE9A-488B-8D48-AF9F2CA477DC}" type="slidenum">
              <a:rPr lang="en-US" sz="1200">
                <a:latin typeface="Cambria" pitchFamily="18" charset="0"/>
              </a:rPr>
              <a:pPr/>
              <a:t>12</a:t>
            </a:fld>
            <a:endParaRPr lang="en-US" sz="1200" dirty="0">
              <a:latin typeface="Cambria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" y="60960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4C49CC9A-071F-45D2-977F-DAE1D4CD0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1049000" cy="1371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dirty="0">
                <a:solidFill>
                  <a:srgbClr val="002060"/>
                </a:solidFill>
                <a:latin typeface="Cambria" pitchFamily="18" charset="0"/>
              </a:rPr>
              <a:t>“</a:t>
            </a:r>
            <a:r>
              <a:rPr lang="en-US" sz="4800" b="1" dirty="0">
                <a:solidFill>
                  <a:srgbClr val="002060"/>
                </a:solidFill>
                <a:latin typeface="Cambria" pitchFamily="18" charset="0"/>
              </a:rPr>
              <a:t>Salvation Issues</a:t>
            </a:r>
            <a:r>
              <a:rPr lang="en-US" sz="4800" dirty="0">
                <a:solidFill>
                  <a:srgbClr val="002060"/>
                </a:solidFill>
                <a:latin typeface="Cambria" pitchFamily="18" charset="0"/>
              </a:rPr>
              <a:t>”</a:t>
            </a:r>
            <a:r>
              <a:rPr lang="en-US" sz="48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4800" dirty="0">
                <a:solidFill>
                  <a:srgbClr val="002060"/>
                </a:solidFill>
                <a:latin typeface="Cambria" pitchFamily="18" charset="0"/>
              </a:rPr>
              <a:t>According to Christ</a:t>
            </a:r>
            <a:endParaRPr lang="en-US" sz="4800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11125200" cy="4114800"/>
          </a:xfrm>
        </p:spPr>
        <p:txBody>
          <a:bodyPr/>
          <a:lstStyle/>
          <a:p>
            <a:pPr hangingPunct="0">
              <a:spcBef>
                <a:spcPts val="600"/>
              </a:spcBef>
            </a:pPr>
            <a:r>
              <a:rPr lang="en-US" sz="4000" b="1" dirty="0">
                <a:solidFill>
                  <a:srgbClr val="002060"/>
                </a:solidFill>
                <a:latin typeface="Cambria" pitchFamily="18" charset="0"/>
              </a:rPr>
              <a:t>Spiritual neglect</a:t>
            </a:r>
            <a:r>
              <a:rPr lang="en-US" sz="40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en-US" sz="4000" i="1" dirty="0">
                <a:solidFill>
                  <a:srgbClr val="002060"/>
                </a:solidFill>
                <a:latin typeface="Cambria" pitchFamily="18" charset="0"/>
              </a:rPr>
              <a:t>Hebrews 2:1-4</a:t>
            </a:r>
            <a:endParaRPr lang="en-US" sz="4000" dirty="0">
              <a:solidFill>
                <a:srgbClr val="002060"/>
              </a:solidFill>
              <a:latin typeface="Cambria" pitchFamily="18" charset="0"/>
            </a:endParaRPr>
          </a:p>
          <a:p>
            <a:pPr marL="625475" lvl="1" indent="-277813" hangingPunct="0">
              <a:spcBef>
                <a:spcPts val="600"/>
              </a:spcBef>
            </a:pPr>
            <a:r>
              <a:rPr lang="en-US" sz="3800" dirty="0">
                <a:solidFill>
                  <a:srgbClr val="002060"/>
                </a:solidFill>
                <a:latin typeface="Cambria" pitchFamily="18" charset="0"/>
              </a:rPr>
              <a:t>Yet, willful neglect of spiritual duty is damning, </a:t>
            </a:r>
            <a:r>
              <a:rPr lang="en-US" sz="3800" i="1" dirty="0">
                <a:solidFill>
                  <a:srgbClr val="002060"/>
                </a:solidFill>
                <a:latin typeface="Cambria" pitchFamily="18" charset="0"/>
              </a:rPr>
              <a:t>Hebrews 2:3; 10:26-27</a:t>
            </a:r>
            <a:endParaRPr lang="en-US" sz="3800" dirty="0">
              <a:solidFill>
                <a:srgbClr val="002060"/>
              </a:solidFill>
              <a:latin typeface="Cambria" pitchFamily="18" charset="0"/>
            </a:endParaRPr>
          </a:p>
          <a:p>
            <a:pPr marL="625475" lvl="1" indent="-277813" hangingPunct="0">
              <a:spcBef>
                <a:spcPts val="600"/>
              </a:spcBef>
            </a:pPr>
            <a:r>
              <a:rPr lang="en-US" sz="3800" dirty="0">
                <a:solidFill>
                  <a:srgbClr val="002060"/>
                </a:solidFill>
                <a:latin typeface="Cambria" pitchFamily="18" charset="0"/>
              </a:rPr>
              <a:t>Forsaking assembling is </a:t>
            </a:r>
            <a:r>
              <a:rPr lang="en-US" sz="3800" i="1" dirty="0">
                <a:solidFill>
                  <a:srgbClr val="002060"/>
                </a:solidFill>
                <a:latin typeface="Cambria" pitchFamily="18" charset="0"/>
              </a:rPr>
              <a:t>willful</a:t>
            </a:r>
            <a:r>
              <a:rPr lang="en-US" sz="3800" dirty="0">
                <a:solidFill>
                  <a:srgbClr val="002060"/>
                </a:solidFill>
                <a:latin typeface="Cambria" pitchFamily="18" charset="0"/>
              </a:rPr>
              <a:t> neglect, </a:t>
            </a:r>
            <a:r>
              <a:rPr lang="en-US" sz="3800" i="1" dirty="0">
                <a:solidFill>
                  <a:srgbClr val="002060"/>
                </a:solidFill>
                <a:latin typeface="Cambria" pitchFamily="18" charset="0"/>
              </a:rPr>
              <a:t>Heb. 10:25</a:t>
            </a:r>
          </a:p>
          <a:p>
            <a:pPr marL="625475" lvl="1" indent="-277813" hangingPunct="0">
              <a:spcBef>
                <a:spcPts val="600"/>
              </a:spcBef>
            </a:pPr>
            <a:r>
              <a:rPr lang="en-US" sz="3800" dirty="0">
                <a:solidFill>
                  <a:srgbClr val="002060"/>
                </a:solidFill>
                <a:latin typeface="Cambria" pitchFamily="18" charset="0"/>
              </a:rPr>
              <a:t>Therefore, forsaking </a:t>
            </a:r>
            <a:r>
              <a:rPr lang="en-US" sz="3800" i="1" dirty="0">
                <a:solidFill>
                  <a:srgbClr val="002060"/>
                </a:solidFill>
                <a:latin typeface="Cambria" pitchFamily="18" charset="0"/>
              </a:rPr>
              <a:t>“the assembling of ourselves together” </a:t>
            </a:r>
            <a:r>
              <a:rPr lang="en-US" sz="3800" dirty="0">
                <a:solidFill>
                  <a:srgbClr val="002060"/>
                </a:solidFill>
                <a:latin typeface="Cambria" pitchFamily="18" charset="0"/>
              </a:rPr>
              <a:t>is a salvation issue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4800" y="6248400"/>
            <a:ext cx="381000" cy="457200"/>
          </a:xfrm>
        </p:spPr>
        <p:txBody>
          <a:bodyPr/>
          <a:lstStyle/>
          <a:p>
            <a:fld id="{37C31D99-EE9A-488B-8D48-AF9F2CA477DC}" type="slidenum">
              <a:rPr lang="en-US" sz="1200" smtClean="0">
                <a:latin typeface="Cambria" pitchFamily="18" charset="0"/>
              </a:rPr>
              <a:pPr/>
              <a:t>13</a:t>
            </a:fld>
            <a:endParaRPr lang="en-US" sz="1200" dirty="0">
              <a:latin typeface="Cambria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" y="603440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F05E0757-0915-41E8-93DF-92F2421F28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1049000" cy="1371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dirty="0">
                <a:solidFill>
                  <a:srgbClr val="002060"/>
                </a:solidFill>
                <a:latin typeface="Cambria" pitchFamily="18" charset="0"/>
              </a:rPr>
              <a:t>“</a:t>
            </a:r>
            <a:r>
              <a:rPr lang="en-US" sz="4800" b="1" dirty="0">
                <a:solidFill>
                  <a:srgbClr val="002060"/>
                </a:solidFill>
                <a:latin typeface="Cambria" pitchFamily="18" charset="0"/>
              </a:rPr>
              <a:t>Salvation Issues</a:t>
            </a:r>
            <a:r>
              <a:rPr lang="en-US" sz="4800" dirty="0">
                <a:solidFill>
                  <a:srgbClr val="002060"/>
                </a:solidFill>
                <a:latin typeface="Cambria" pitchFamily="18" charset="0"/>
              </a:rPr>
              <a:t>”</a:t>
            </a:r>
            <a:r>
              <a:rPr lang="en-US" sz="48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4800" dirty="0">
                <a:solidFill>
                  <a:srgbClr val="002060"/>
                </a:solidFill>
                <a:latin typeface="Cambria" pitchFamily="18" charset="0"/>
              </a:rPr>
              <a:t>According to Christ</a:t>
            </a:r>
            <a:endParaRPr lang="en-US" sz="4800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62797" y="2286000"/>
            <a:ext cx="11876803" cy="4190999"/>
          </a:xfrm>
        </p:spPr>
        <p:txBody>
          <a:bodyPr/>
          <a:lstStyle/>
          <a:p>
            <a:pPr hangingPunct="0">
              <a:spcBef>
                <a:spcPts val="1200"/>
              </a:spcBef>
            </a:pPr>
            <a:r>
              <a:rPr lang="en-US" sz="4000" b="1" dirty="0">
                <a:solidFill>
                  <a:srgbClr val="002060"/>
                </a:solidFill>
                <a:latin typeface="Cambria" pitchFamily="18" charset="0"/>
              </a:rPr>
              <a:t>When God reveals that He is indifferent about a subject, it is not a salvation issue</a:t>
            </a:r>
            <a:r>
              <a:rPr lang="en-US" sz="40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en-US" sz="4000" i="1" dirty="0">
                <a:solidFill>
                  <a:srgbClr val="002060"/>
                </a:solidFill>
                <a:latin typeface="Cambria" pitchFamily="18" charset="0"/>
              </a:rPr>
              <a:t>Romans 14:1-5</a:t>
            </a:r>
            <a:endParaRPr lang="en-US" sz="4000" dirty="0">
              <a:solidFill>
                <a:srgbClr val="002060"/>
              </a:solidFill>
              <a:latin typeface="Cambria" pitchFamily="18" charset="0"/>
            </a:endParaRPr>
          </a:p>
          <a:p>
            <a:pPr marL="625475" lvl="1" indent="-277813" hangingPunct="0">
              <a:spcBef>
                <a:spcPts val="1200"/>
              </a:spcBef>
            </a:pPr>
            <a:r>
              <a:rPr lang="en-US" sz="3800" dirty="0">
                <a:solidFill>
                  <a:srgbClr val="002060"/>
                </a:solidFill>
                <a:latin typeface="Cambria" pitchFamily="18" charset="0"/>
              </a:rPr>
              <a:t>Approved liberty is not sin, it is </a:t>
            </a:r>
            <a:r>
              <a:rPr lang="en-US" sz="3800" i="1" dirty="0">
                <a:solidFill>
                  <a:srgbClr val="002060"/>
                </a:solidFill>
                <a:latin typeface="Cambria" pitchFamily="18" charset="0"/>
              </a:rPr>
              <a:t>discretionary</a:t>
            </a:r>
            <a:r>
              <a:rPr lang="en-US" sz="3800" dirty="0">
                <a:solidFill>
                  <a:srgbClr val="002060"/>
                </a:solidFill>
                <a:latin typeface="Cambria" pitchFamily="18" charset="0"/>
              </a:rPr>
              <a:t> and not salvation related (how we use a liberty is, </a:t>
            </a:r>
            <a:r>
              <a:rPr lang="en-US" sz="3800" i="1" dirty="0">
                <a:solidFill>
                  <a:srgbClr val="002060"/>
                </a:solidFill>
                <a:latin typeface="Cambria" pitchFamily="18" charset="0"/>
              </a:rPr>
              <a:t>1 Cor. 8:9</a:t>
            </a:r>
            <a:r>
              <a:rPr lang="en-US" sz="3800" dirty="0">
                <a:solidFill>
                  <a:srgbClr val="002060"/>
                </a:solidFill>
                <a:latin typeface="Cambria" pitchFamily="18" charset="0"/>
              </a:rPr>
              <a:t>)</a:t>
            </a:r>
          </a:p>
          <a:p>
            <a:pPr marL="625475" lvl="1" indent="-277813" hangingPunct="0">
              <a:spcBef>
                <a:spcPts val="1200"/>
              </a:spcBef>
            </a:pPr>
            <a:r>
              <a:rPr lang="en-US" sz="3800" i="1" dirty="0">
                <a:solidFill>
                  <a:srgbClr val="002060"/>
                </a:solidFill>
                <a:latin typeface="Cambria" pitchFamily="18" charset="0"/>
              </a:rPr>
              <a:t>Judgment</a:t>
            </a:r>
            <a:r>
              <a:rPr lang="en-US" sz="3800" dirty="0">
                <a:solidFill>
                  <a:srgbClr val="002060"/>
                </a:solidFill>
                <a:latin typeface="Cambria" pitchFamily="18" charset="0"/>
              </a:rPr>
              <a:t> is allowed by God in such areas without damaging salvation </a:t>
            </a:r>
            <a:r>
              <a:rPr lang="en-US" sz="3800" i="1" dirty="0">
                <a:solidFill>
                  <a:srgbClr val="002060"/>
                </a:solidFill>
                <a:latin typeface="Cambria" pitchFamily="18" charset="0"/>
              </a:rPr>
              <a:t>(1 Cor. 9:19-23)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58600" y="6248400"/>
            <a:ext cx="381000" cy="457200"/>
          </a:xfrm>
        </p:spPr>
        <p:txBody>
          <a:bodyPr/>
          <a:lstStyle/>
          <a:p>
            <a:fld id="{37C31D99-EE9A-488B-8D48-AF9F2CA477DC}" type="slidenum">
              <a:rPr lang="en-US" sz="1200" smtClean="0">
                <a:latin typeface="Cambria" pitchFamily="18" charset="0"/>
              </a:rPr>
              <a:pPr/>
              <a:t>14</a:t>
            </a:fld>
            <a:endParaRPr lang="en-US" sz="1200" dirty="0">
              <a:latin typeface="Cambria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2797" y="60490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14" name="Rectangle 7">
            <a:extLst>
              <a:ext uri="{FF2B5EF4-FFF2-40B4-BE49-F238E27FC236}">
                <a16:creationId xmlns:a16="http://schemas.microsoft.com/office/drawing/2014/main" id="{3AD61724-91FA-4EC2-82C1-C365C4779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9144000" cy="160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5200" dirty="0">
                <a:solidFill>
                  <a:srgbClr val="002060"/>
                </a:solidFill>
                <a:latin typeface="Cambria" pitchFamily="18" charset="0"/>
              </a:rPr>
              <a:t>Some Things Are </a:t>
            </a:r>
            <a:r>
              <a:rPr lang="en-US" sz="5200" b="1" dirty="0">
                <a:solidFill>
                  <a:srgbClr val="002060"/>
                </a:solidFill>
                <a:latin typeface="Cambria" pitchFamily="18" charset="0"/>
              </a:rPr>
              <a:t>Not</a:t>
            </a:r>
            <a:r>
              <a:rPr lang="en-US" sz="5200" dirty="0">
                <a:solidFill>
                  <a:srgbClr val="002060"/>
                </a:solidFill>
                <a:latin typeface="Cambria" pitchFamily="18" charset="0"/>
              </a:rPr>
              <a:t>     Salvation Issues (Romans 14)</a:t>
            </a:r>
            <a:endParaRPr lang="en-US" sz="5200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23874" y="2438400"/>
            <a:ext cx="11134725" cy="4191000"/>
          </a:xfrm>
        </p:spPr>
        <p:txBody>
          <a:bodyPr/>
          <a:lstStyle/>
          <a:p>
            <a:pPr hangingPunct="0">
              <a:spcBef>
                <a:spcPts val="1200"/>
              </a:spcBef>
            </a:pPr>
            <a:r>
              <a:rPr lang="en-US" sz="4400" b="1" dirty="0">
                <a:solidFill>
                  <a:srgbClr val="002060"/>
                </a:solidFill>
                <a:latin typeface="Cambria" pitchFamily="18" charset="0"/>
              </a:rPr>
              <a:t>When God speaks, it is a salvation issue</a:t>
            </a:r>
            <a:r>
              <a:rPr lang="en-US" sz="4400" dirty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  <a:p>
            <a:pPr marL="514350" lvl="1" hangingPunct="0">
              <a:spcBef>
                <a:spcPts val="1200"/>
              </a:spcBef>
            </a:pPr>
            <a:r>
              <a:rPr lang="en-US" sz="4000" dirty="0">
                <a:solidFill>
                  <a:srgbClr val="002060"/>
                </a:solidFill>
                <a:latin typeface="Cambria" pitchFamily="18" charset="0"/>
              </a:rPr>
              <a:t>Authorized by CENI, </a:t>
            </a:r>
            <a:r>
              <a:rPr lang="en-US" sz="4000" i="1" dirty="0">
                <a:solidFill>
                  <a:srgbClr val="002060"/>
                </a:solidFill>
                <a:latin typeface="Cambria" pitchFamily="18" charset="0"/>
              </a:rPr>
              <a:t>Colossians 3:17</a:t>
            </a:r>
            <a:endParaRPr lang="en-US" sz="4000" dirty="0">
              <a:solidFill>
                <a:srgbClr val="002060"/>
              </a:solidFill>
              <a:latin typeface="Cambria" pitchFamily="18" charset="0"/>
            </a:endParaRPr>
          </a:p>
          <a:p>
            <a:pPr marL="514350" lvl="1" hangingPunct="0">
              <a:spcBef>
                <a:spcPts val="1200"/>
              </a:spcBef>
            </a:pPr>
            <a:r>
              <a:rPr lang="en-US" sz="4000" dirty="0">
                <a:solidFill>
                  <a:srgbClr val="002060"/>
                </a:solidFill>
                <a:latin typeface="Cambria" pitchFamily="18" charset="0"/>
              </a:rPr>
              <a:t>This is how God speaks in Christ, </a:t>
            </a:r>
            <a:r>
              <a:rPr lang="en-US" sz="4000" i="1" dirty="0">
                <a:solidFill>
                  <a:srgbClr val="002060"/>
                </a:solidFill>
                <a:latin typeface="Cambria" pitchFamily="18" charset="0"/>
              </a:rPr>
              <a:t>Hebrews 1:2 </a:t>
            </a:r>
          </a:p>
          <a:p>
            <a:pPr marL="514350" lvl="1" hangingPunct="0">
              <a:spcBef>
                <a:spcPts val="1200"/>
              </a:spcBef>
            </a:pPr>
            <a:r>
              <a:rPr lang="en-US" sz="4000" dirty="0">
                <a:solidFill>
                  <a:srgbClr val="002060"/>
                </a:solidFill>
                <a:latin typeface="Cambria" pitchFamily="18" charset="0"/>
              </a:rPr>
              <a:t>All things that pertain to life and godliness, </a:t>
            </a:r>
            <a:br>
              <a:rPr lang="en-US" sz="4000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en-US" sz="4000" i="1" dirty="0">
                <a:solidFill>
                  <a:srgbClr val="002060"/>
                </a:solidFill>
                <a:latin typeface="Cambria" pitchFamily="18" charset="0"/>
              </a:rPr>
              <a:t>2 Peter 1:3-4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2200" y="6181725"/>
            <a:ext cx="1905000" cy="457200"/>
          </a:xfrm>
        </p:spPr>
        <p:txBody>
          <a:bodyPr/>
          <a:lstStyle/>
          <a:p>
            <a:fld id="{37C31D99-EE9A-488B-8D48-AF9F2CA477DC}" type="slidenum">
              <a:rPr lang="en-US" sz="1200" smtClean="0">
                <a:latin typeface="Cambria" pitchFamily="18" charset="0"/>
              </a:rPr>
              <a:pPr/>
              <a:t>15</a:t>
            </a:fld>
            <a:endParaRPr lang="en-US" sz="1200" dirty="0">
              <a:latin typeface="Cambria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1847" y="60198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72981D7-5F5B-4FD8-A263-3AE5072DBE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599" y="685800"/>
            <a:ext cx="11049000" cy="1371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dirty="0">
                <a:solidFill>
                  <a:srgbClr val="002060"/>
                </a:solidFill>
                <a:latin typeface="Cambria" pitchFamily="18" charset="0"/>
              </a:rPr>
              <a:t>“</a:t>
            </a:r>
            <a:r>
              <a:rPr lang="en-US" sz="4800" b="1" dirty="0">
                <a:solidFill>
                  <a:srgbClr val="002060"/>
                </a:solidFill>
                <a:latin typeface="Cambria" pitchFamily="18" charset="0"/>
              </a:rPr>
              <a:t>Salvation Issues</a:t>
            </a:r>
            <a:r>
              <a:rPr lang="en-US" sz="4800" dirty="0">
                <a:solidFill>
                  <a:srgbClr val="002060"/>
                </a:solidFill>
                <a:latin typeface="Cambria" pitchFamily="18" charset="0"/>
              </a:rPr>
              <a:t>”</a:t>
            </a:r>
            <a:r>
              <a:rPr lang="en-US" sz="48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4800" dirty="0">
                <a:solidFill>
                  <a:srgbClr val="002060"/>
                </a:solidFill>
                <a:latin typeface="Cambria" pitchFamily="18" charset="0"/>
              </a:rPr>
              <a:t>According to Christ</a:t>
            </a:r>
            <a:endParaRPr lang="en-US" sz="4800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10972800" cy="2057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5200" dirty="0">
                <a:solidFill>
                  <a:srgbClr val="002060"/>
                </a:solidFill>
                <a:latin typeface="Cambria" pitchFamily="18" charset="0"/>
              </a:rPr>
              <a:t>The Scriptures Thoroughly Equip Us For Salvation, </a:t>
            </a:r>
            <a:r>
              <a:rPr lang="en-US" sz="5200" i="1" dirty="0">
                <a:solidFill>
                  <a:srgbClr val="002060"/>
                </a:solidFill>
                <a:latin typeface="Cambria" pitchFamily="18" charset="0"/>
              </a:rPr>
              <a:t>2 Timothy 3:16-17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676400" y="3048000"/>
            <a:ext cx="8382000" cy="3581400"/>
          </a:xfrm>
        </p:spPr>
        <p:txBody>
          <a:bodyPr/>
          <a:lstStyle/>
          <a:p>
            <a:pPr marL="0" indent="0" algn="ctr" hangingPunct="0">
              <a:spcBef>
                <a:spcPts val="600"/>
              </a:spcBef>
              <a:buNone/>
            </a:pPr>
            <a:r>
              <a:rPr lang="en-US" sz="4800" i="1" dirty="0">
                <a:solidFill>
                  <a:srgbClr val="002060"/>
                </a:solidFill>
                <a:latin typeface="Cambria" pitchFamily="18" charset="0"/>
              </a:rPr>
              <a:t>Alleluia! Salvation and glory and honor and power belong </a:t>
            </a:r>
            <a:br>
              <a:rPr lang="en-US" sz="4800" i="1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en-US" sz="4800" i="1" dirty="0">
                <a:solidFill>
                  <a:srgbClr val="002060"/>
                </a:solidFill>
                <a:latin typeface="Cambria" pitchFamily="18" charset="0"/>
              </a:rPr>
              <a:t>to the Lord our God!</a:t>
            </a:r>
          </a:p>
          <a:p>
            <a:pPr marL="0" indent="0" algn="r" hangingPunct="0">
              <a:spcBef>
                <a:spcPts val="600"/>
              </a:spcBef>
              <a:buNone/>
            </a:pPr>
            <a:r>
              <a:rPr lang="en-US" sz="4000" dirty="0">
                <a:solidFill>
                  <a:srgbClr val="002060"/>
                </a:solidFill>
                <a:latin typeface="Cambria" pitchFamily="18" charset="0"/>
              </a:rPr>
              <a:t>Revelation 19:1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58400" y="6172200"/>
            <a:ext cx="1905000" cy="457200"/>
          </a:xfrm>
        </p:spPr>
        <p:txBody>
          <a:bodyPr/>
          <a:lstStyle/>
          <a:p>
            <a:fld id="{37C31D99-EE9A-488B-8D48-AF9F2CA477DC}" type="slidenum">
              <a:rPr lang="en-US" sz="1200" smtClean="0">
                <a:latin typeface="Cambria" pitchFamily="18" charset="0"/>
              </a:rPr>
              <a:pPr/>
              <a:t>16</a:t>
            </a:fld>
            <a:endParaRPr lang="en-US" sz="1200" dirty="0">
              <a:latin typeface="Cambria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60198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495800"/>
            <a:ext cx="10668000" cy="1985818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  <a:latin typeface="Cambria" pitchFamily="18" charset="0"/>
              </a:rPr>
              <a:t>“A salvation issue is usually defined as something for which a person will go to hell if he persists in and does not repent.” 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-Wes McAdams</a:t>
            </a:r>
          </a:p>
        </p:txBody>
      </p:sp>
      <p:pic>
        <p:nvPicPr>
          <p:cNvPr id="4" name="Picture 2" descr="salvation issues"/>
          <p:cNvPicPr>
            <a:picLocks noChangeAspect="1" noChangeArrowheads="1"/>
          </p:cNvPicPr>
          <p:nvPr/>
        </p:nvPicPr>
        <p:blipFill>
          <a:blip r:embed="rId2" cstate="print">
            <a:lum bright="15000"/>
          </a:blip>
          <a:srcRect/>
          <a:stretch>
            <a:fillRect/>
          </a:stretch>
        </p:blipFill>
        <p:spPr bwMode="auto">
          <a:xfrm>
            <a:off x="2259864" y="457200"/>
            <a:ext cx="7651052" cy="3856200"/>
          </a:xfrm>
          <a:prstGeom prst="rect">
            <a:avLst/>
          </a:prstGeom>
          <a:noFill/>
          <a:ln>
            <a:solidFill>
              <a:srgbClr val="000000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6053636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76352" y="6253018"/>
            <a:ext cx="304800" cy="457200"/>
          </a:xfrm>
        </p:spPr>
        <p:txBody>
          <a:bodyPr/>
          <a:lstStyle/>
          <a:p>
            <a:fld id="{37C31D99-EE9A-488B-8D48-AF9F2CA477DC}" type="slidenum">
              <a:rPr lang="en-US" sz="1200">
                <a:latin typeface="Cambria" pitchFamily="18" charset="0"/>
              </a:rPr>
              <a:pPr/>
              <a:t>2</a:t>
            </a:fld>
            <a:endParaRPr lang="en-US" sz="1200" dirty="0"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11430000" cy="42672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Cambria" pitchFamily="18" charset="0"/>
              </a:rPr>
              <a:t>Same old wolf in new sheep’s clothing:</a:t>
            </a:r>
          </a:p>
          <a:p>
            <a:pPr marL="573088" lvl="1" indent="-287338"/>
            <a:r>
              <a:rPr lang="en-US" sz="4400" dirty="0">
                <a:solidFill>
                  <a:srgbClr val="002060"/>
                </a:solidFill>
                <a:latin typeface="Cambria" pitchFamily="18" charset="0"/>
              </a:rPr>
              <a:t>1970’s: </a:t>
            </a:r>
            <a:r>
              <a:rPr lang="en-US" sz="4400" i="1" dirty="0">
                <a:solidFill>
                  <a:srgbClr val="002060"/>
                </a:solidFill>
                <a:latin typeface="Cambria" pitchFamily="18" charset="0"/>
              </a:rPr>
              <a:t>Core gospel </a:t>
            </a:r>
            <a:r>
              <a:rPr lang="en-US" sz="4400" dirty="0">
                <a:solidFill>
                  <a:srgbClr val="002060"/>
                </a:solidFill>
                <a:latin typeface="Cambria" pitchFamily="18" charset="0"/>
              </a:rPr>
              <a:t>of New Unity Movement (Ketcherside-Garrett)</a:t>
            </a:r>
          </a:p>
          <a:p>
            <a:pPr marL="573088" lvl="1" indent="-287338"/>
            <a:r>
              <a:rPr lang="en-US" sz="4400" dirty="0">
                <a:solidFill>
                  <a:srgbClr val="002060"/>
                </a:solidFill>
                <a:latin typeface="Cambria" pitchFamily="18" charset="0"/>
              </a:rPr>
              <a:t>1990’s: </a:t>
            </a:r>
            <a:r>
              <a:rPr lang="en-US" sz="4400" i="1" dirty="0">
                <a:solidFill>
                  <a:srgbClr val="002060"/>
                </a:solidFill>
                <a:latin typeface="Cambria" pitchFamily="18" charset="0"/>
              </a:rPr>
              <a:t>Romans 14 </a:t>
            </a:r>
            <a:r>
              <a:rPr lang="en-US" sz="4400" dirty="0">
                <a:solidFill>
                  <a:srgbClr val="002060"/>
                </a:solidFill>
                <a:latin typeface="Cambria" pitchFamily="18" charset="0"/>
              </a:rPr>
              <a:t>and unity in diversity (Hailey/Harrell)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6200" y="6279196"/>
            <a:ext cx="552014" cy="381000"/>
          </a:xfrm>
        </p:spPr>
        <p:txBody>
          <a:bodyPr/>
          <a:lstStyle/>
          <a:p>
            <a:fld id="{37C31D99-EE9A-488B-8D48-AF9F2CA477DC}" type="slidenum">
              <a:rPr lang="en-US" sz="1200">
                <a:latin typeface="Cambria" pitchFamily="18" charset="0"/>
              </a:rPr>
              <a:pPr/>
              <a:t>3</a:t>
            </a:fld>
            <a:endParaRPr lang="en-US" sz="1200" dirty="0">
              <a:latin typeface="Cambria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786" y="611060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9822AB-F74E-4114-87C8-F8EC4118D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685800"/>
            <a:ext cx="73152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b="1" dirty="0">
                <a:solidFill>
                  <a:srgbClr val="002060"/>
                </a:solidFill>
                <a:latin typeface="Cambria" pitchFamily="18" charset="0"/>
              </a:rPr>
              <a:t>“Salvation Issues”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1676399"/>
            <a:ext cx="11430000" cy="486219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4800" b="1" dirty="0">
                <a:solidFill>
                  <a:srgbClr val="002060"/>
                </a:solidFill>
                <a:latin typeface="Cambria" pitchFamily="18" charset="0"/>
              </a:rPr>
              <a:t>Same old wolf in new sheep’s clothing:</a:t>
            </a:r>
          </a:p>
          <a:p>
            <a:pPr marL="573088" lvl="1" indent="-287338">
              <a:spcBef>
                <a:spcPts val="600"/>
              </a:spcBef>
            </a:pPr>
            <a:r>
              <a:rPr lang="en-US" sz="4200" u="sng" dirty="0">
                <a:solidFill>
                  <a:srgbClr val="002060"/>
                </a:solidFill>
                <a:latin typeface="Cambria" pitchFamily="18" charset="0"/>
              </a:rPr>
              <a:t>Today</a:t>
            </a:r>
            <a:r>
              <a:rPr lang="en-US" sz="4200" dirty="0">
                <a:solidFill>
                  <a:srgbClr val="002060"/>
                </a:solidFill>
                <a:latin typeface="Cambria" pitchFamily="18" charset="0"/>
              </a:rPr>
              <a:t>: </a:t>
            </a:r>
            <a:r>
              <a:rPr lang="en-US" sz="4200" b="1" i="1" dirty="0">
                <a:solidFill>
                  <a:srgbClr val="002060"/>
                </a:solidFill>
                <a:latin typeface="Cambria" pitchFamily="18" charset="0"/>
              </a:rPr>
              <a:t>Explicit</a:t>
            </a:r>
            <a:r>
              <a:rPr lang="en-US" sz="4200" dirty="0">
                <a:solidFill>
                  <a:srgbClr val="002060"/>
                </a:solidFill>
                <a:latin typeface="Cambria" pitchFamily="18" charset="0"/>
              </a:rPr>
              <a:t> statements of sin condemn and are “salvation issues” </a:t>
            </a:r>
            <a:r>
              <a:rPr lang="en-US" sz="4200" i="1" dirty="0">
                <a:solidFill>
                  <a:srgbClr val="002060"/>
                </a:solidFill>
                <a:latin typeface="Cambria" pitchFamily="18" charset="0"/>
              </a:rPr>
              <a:t>(1 Cor. 6:9-10; Gal. 5:19-21; Rev. 21:8)</a:t>
            </a:r>
          </a:p>
          <a:p>
            <a:pPr marL="1030288" lvl="2" indent="-288925">
              <a:spcBef>
                <a:spcPts val="600"/>
              </a:spcBef>
            </a:pPr>
            <a:r>
              <a:rPr lang="en-US" sz="4000" dirty="0">
                <a:solidFill>
                  <a:srgbClr val="002060"/>
                </a:solidFill>
                <a:latin typeface="Cambria" pitchFamily="18" charset="0"/>
              </a:rPr>
              <a:t>But, </a:t>
            </a:r>
            <a:r>
              <a:rPr lang="en-US" sz="4000" b="1" i="1" dirty="0">
                <a:solidFill>
                  <a:srgbClr val="002060"/>
                </a:solidFill>
                <a:latin typeface="Cambria" pitchFamily="18" charset="0"/>
              </a:rPr>
              <a:t>inferences</a:t>
            </a:r>
            <a:r>
              <a:rPr lang="en-US" sz="4000" dirty="0">
                <a:solidFill>
                  <a:srgbClr val="002060"/>
                </a:solidFill>
                <a:latin typeface="Cambria" pitchFamily="18" charset="0"/>
              </a:rPr>
              <a:t> drawn from “deductive reasoning” are </a:t>
            </a:r>
            <a:r>
              <a:rPr lang="en-US" sz="4000" b="1" u="sng" dirty="0">
                <a:solidFill>
                  <a:srgbClr val="002060"/>
                </a:solidFill>
                <a:latin typeface="Cambria" pitchFamily="18" charset="0"/>
              </a:rPr>
              <a:t>NOT</a:t>
            </a:r>
            <a:r>
              <a:rPr lang="en-US" sz="4000" dirty="0">
                <a:solidFill>
                  <a:srgbClr val="002060"/>
                </a:solidFill>
                <a:latin typeface="Cambria" pitchFamily="18" charset="0"/>
              </a:rPr>
              <a:t> clearly “salvation issues” (McAdams)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06200" y="6279196"/>
            <a:ext cx="552014" cy="381000"/>
          </a:xfrm>
        </p:spPr>
        <p:txBody>
          <a:bodyPr/>
          <a:lstStyle/>
          <a:p>
            <a:fld id="{37C31D99-EE9A-488B-8D48-AF9F2CA477DC}" type="slidenum">
              <a:rPr lang="en-US" sz="1200">
                <a:latin typeface="Cambria" pitchFamily="18" charset="0"/>
              </a:rPr>
              <a:pPr/>
              <a:t>4</a:t>
            </a:fld>
            <a:endParaRPr lang="en-US" sz="1200" dirty="0">
              <a:latin typeface="Cambria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786" y="611060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9822AB-F74E-4114-87C8-F8EC4118D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471809"/>
            <a:ext cx="73152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b="1" dirty="0">
                <a:solidFill>
                  <a:srgbClr val="002060"/>
                </a:solidFill>
                <a:latin typeface="Cambria" pitchFamily="18" charset="0"/>
              </a:rPr>
              <a:t>“Salvation Issues”</a:t>
            </a:r>
          </a:p>
        </p:txBody>
      </p:sp>
    </p:spTree>
    <p:extLst>
      <p:ext uri="{BB962C8B-B14F-4D97-AF65-F5344CB8AC3E}">
        <p14:creationId xmlns:p14="http://schemas.microsoft.com/office/powerpoint/2010/main" val="4022708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18228" y="2209800"/>
            <a:ext cx="11545172" cy="373380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4800" b="1" dirty="0">
                <a:solidFill>
                  <a:srgbClr val="002060"/>
                </a:solidFill>
                <a:latin typeface="Cambria" pitchFamily="18" charset="0"/>
              </a:rPr>
              <a:t>Same old wolf in new sheep’s clothing:</a:t>
            </a:r>
          </a:p>
          <a:p>
            <a:pPr lvl="1">
              <a:spcBef>
                <a:spcPts val="600"/>
              </a:spcBef>
            </a:pPr>
            <a:r>
              <a:rPr lang="en-US" sz="4400" dirty="0">
                <a:solidFill>
                  <a:srgbClr val="002060"/>
                </a:solidFill>
                <a:latin typeface="Cambria" pitchFamily="18" charset="0"/>
              </a:rPr>
              <a:t>Jesus expected Sadducees to </a:t>
            </a:r>
            <a:r>
              <a:rPr lang="en-US" sz="4400" u="sng" dirty="0">
                <a:solidFill>
                  <a:srgbClr val="002060"/>
                </a:solidFill>
                <a:latin typeface="Cambria" pitchFamily="18" charset="0"/>
              </a:rPr>
              <a:t>deduce</a:t>
            </a:r>
            <a:r>
              <a:rPr lang="en-US" sz="4400" dirty="0">
                <a:solidFill>
                  <a:srgbClr val="002060"/>
                </a:solidFill>
                <a:latin typeface="Cambria" pitchFamily="18" charset="0"/>
              </a:rPr>
              <a:t> truth that was implied, though not explicitly stated, </a:t>
            </a:r>
            <a:r>
              <a:rPr lang="en-US" sz="4400" i="1" dirty="0">
                <a:solidFill>
                  <a:srgbClr val="002060"/>
                </a:solidFill>
                <a:latin typeface="Cambria" pitchFamily="18" charset="0"/>
              </a:rPr>
              <a:t>Matthew 22:29, 31-32 (Lk. 20:37-38)</a:t>
            </a:r>
          </a:p>
          <a:p>
            <a:pPr lvl="1">
              <a:spcBef>
                <a:spcPts val="600"/>
              </a:spcBef>
            </a:pPr>
            <a:r>
              <a:rPr lang="en-US" sz="4400" dirty="0">
                <a:solidFill>
                  <a:srgbClr val="002060"/>
                </a:solidFill>
                <a:latin typeface="Cambria" pitchFamily="18" charset="0"/>
              </a:rPr>
              <a:t>Was this a “salvation issue”?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303818"/>
            <a:ext cx="533400" cy="381000"/>
          </a:xfrm>
        </p:spPr>
        <p:txBody>
          <a:bodyPr/>
          <a:lstStyle/>
          <a:p>
            <a:fld id="{37C31D99-EE9A-488B-8D48-AF9F2CA477DC}" type="slidenum">
              <a:rPr lang="en-US" sz="1200">
                <a:latin typeface="Cambria" pitchFamily="18" charset="0"/>
              </a:rPr>
              <a:pPr/>
              <a:t>5</a:t>
            </a:fld>
            <a:endParaRPr lang="en-US" sz="1200" dirty="0">
              <a:latin typeface="Cambria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" y="611060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187156-86AF-4AD4-BFEF-5E9124A8CA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685800"/>
            <a:ext cx="73152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b="1" dirty="0">
                <a:solidFill>
                  <a:srgbClr val="002060"/>
                </a:solidFill>
                <a:latin typeface="Cambria" pitchFamily="18" charset="0"/>
              </a:rPr>
              <a:t>“Salvation Issues”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11353800" cy="4114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4000" b="1" dirty="0">
                <a:solidFill>
                  <a:srgbClr val="002060"/>
                </a:solidFill>
                <a:latin typeface="Cambria" pitchFamily="18" charset="0"/>
              </a:rPr>
              <a:t>Reduces necessary inferences to “mature Christian reasoning” but not to be regarded </a:t>
            </a:r>
            <a:br>
              <a:rPr lang="en-US" sz="4000" b="1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en-US" sz="4000" b="1" dirty="0">
                <a:solidFill>
                  <a:srgbClr val="002060"/>
                </a:solidFill>
                <a:latin typeface="Cambria" pitchFamily="18" charset="0"/>
              </a:rPr>
              <a:t>as “salvation issues” </a:t>
            </a:r>
            <a:r>
              <a:rPr lang="en-US" sz="3200" dirty="0">
                <a:solidFill>
                  <a:srgbClr val="002060"/>
                </a:solidFill>
                <a:latin typeface="Cambria" pitchFamily="18" charset="0"/>
              </a:rPr>
              <a:t>(McAdams)</a:t>
            </a:r>
            <a:endParaRPr lang="en-US" sz="3200" b="1" dirty="0">
              <a:solidFill>
                <a:srgbClr val="002060"/>
              </a:solidFill>
              <a:latin typeface="Cambria" pitchFamily="18" charset="0"/>
            </a:endParaRPr>
          </a:p>
          <a:p>
            <a:pPr lvl="1">
              <a:spcBef>
                <a:spcPts val="1200"/>
              </a:spcBef>
            </a:pPr>
            <a:r>
              <a:rPr lang="en-US" sz="3800" dirty="0">
                <a:solidFill>
                  <a:srgbClr val="002060"/>
                </a:solidFill>
                <a:latin typeface="Cambria" pitchFamily="18" charset="0"/>
              </a:rPr>
              <a:t>Denominationalism? Institutionalism? Social gospel? Unspecified moral sins? </a:t>
            </a:r>
            <a:r>
              <a:rPr lang="en-US" sz="3800" i="1" dirty="0">
                <a:solidFill>
                  <a:srgbClr val="002060"/>
                </a:solidFill>
                <a:latin typeface="Cambria" pitchFamily="18" charset="0"/>
              </a:rPr>
              <a:t>Galatians 5:21</a:t>
            </a:r>
          </a:p>
          <a:p>
            <a:pPr lvl="1">
              <a:spcBef>
                <a:spcPts val="1200"/>
              </a:spcBef>
            </a:pPr>
            <a:r>
              <a:rPr lang="en-US" sz="3800" dirty="0">
                <a:solidFill>
                  <a:srgbClr val="002060"/>
                </a:solidFill>
                <a:latin typeface="Cambria" pitchFamily="18" charset="0"/>
              </a:rPr>
              <a:t>Do not be deceived, </a:t>
            </a:r>
            <a:r>
              <a:rPr lang="en-US" sz="3800" i="1" dirty="0">
                <a:solidFill>
                  <a:srgbClr val="002060"/>
                </a:solidFill>
                <a:latin typeface="Cambria" pitchFamily="18" charset="0"/>
              </a:rPr>
              <a:t>Romans 16:17-18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303818"/>
            <a:ext cx="533400" cy="381000"/>
          </a:xfrm>
        </p:spPr>
        <p:txBody>
          <a:bodyPr/>
          <a:lstStyle/>
          <a:p>
            <a:fld id="{37C31D99-EE9A-488B-8D48-AF9F2CA477DC}" type="slidenum">
              <a:rPr lang="en-US" sz="1200">
                <a:latin typeface="Cambria" pitchFamily="18" charset="0"/>
              </a:rPr>
              <a:pPr/>
              <a:t>6</a:t>
            </a:fld>
            <a:endParaRPr lang="en-US" sz="1200" dirty="0">
              <a:latin typeface="Cambria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" y="6110609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C6B5E875-BBAA-477B-A710-94D517AAD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609600"/>
            <a:ext cx="73152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b="1" dirty="0">
                <a:solidFill>
                  <a:srgbClr val="002060"/>
                </a:solidFill>
                <a:latin typeface="Cambria" pitchFamily="18" charset="0"/>
              </a:rPr>
              <a:t>“Salvation Issues”</a:t>
            </a:r>
          </a:p>
        </p:txBody>
      </p:sp>
    </p:spTree>
    <p:extLst>
      <p:ext uri="{BB962C8B-B14F-4D97-AF65-F5344CB8AC3E}">
        <p14:creationId xmlns:p14="http://schemas.microsoft.com/office/powerpoint/2010/main" val="607518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09601" y="2438400"/>
            <a:ext cx="10972800" cy="3856982"/>
          </a:xfrm>
        </p:spPr>
        <p:txBody>
          <a:bodyPr/>
          <a:lstStyle/>
          <a:p>
            <a:pPr hangingPunct="0">
              <a:spcBef>
                <a:spcPts val="600"/>
              </a:spcBef>
            </a:pPr>
            <a:r>
              <a:rPr lang="en-US" sz="4000" b="1" dirty="0">
                <a:solidFill>
                  <a:srgbClr val="002060"/>
                </a:solidFill>
                <a:latin typeface="Cambria" pitchFamily="18" charset="0"/>
              </a:rPr>
              <a:t>Salvation is proclaimed and obtained through the gospel of Christ</a:t>
            </a:r>
            <a:r>
              <a:rPr lang="en-US" sz="40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en-US" sz="4000" i="1" dirty="0">
                <a:solidFill>
                  <a:srgbClr val="002060"/>
                </a:solidFill>
                <a:latin typeface="Cambria" pitchFamily="18" charset="0"/>
              </a:rPr>
              <a:t>Romans 1:16-17; Acts 13:26; 16:17; 28:28</a:t>
            </a:r>
            <a:r>
              <a:rPr lang="en-US" sz="4000" dirty="0">
                <a:solidFill>
                  <a:srgbClr val="002060"/>
                </a:solidFill>
                <a:latin typeface="Cambria" pitchFamily="18" charset="0"/>
              </a:rPr>
              <a:t>	</a:t>
            </a:r>
          </a:p>
          <a:p>
            <a:pPr lvl="1" hangingPunct="0">
              <a:spcBef>
                <a:spcPts val="600"/>
              </a:spcBef>
            </a:pPr>
            <a:r>
              <a:rPr lang="en-US" sz="3800" dirty="0">
                <a:solidFill>
                  <a:srgbClr val="002060"/>
                </a:solidFill>
                <a:latin typeface="Cambria" pitchFamily="18" charset="0"/>
              </a:rPr>
              <a:t>Requires obedience, </a:t>
            </a:r>
            <a:r>
              <a:rPr lang="en-US" sz="3800" i="1" dirty="0">
                <a:solidFill>
                  <a:srgbClr val="002060"/>
                </a:solidFill>
                <a:latin typeface="Cambria" pitchFamily="18" charset="0"/>
              </a:rPr>
              <a:t>Hebrews 5:8-9</a:t>
            </a:r>
          </a:p>
          <a:p>
            <a:pPr lvl="1" hangingPunct="0">
              <a:spcBef>
                <a:spcPts val="600"/>
              </a:spcBef>
            </a:pPr>
            <a:r>
              <a:rPr lang="en-US" sz="3800" dirty="0">
                <a:solidFill>
                  <a:srgbClr val="002060"/>
                </a:solidFill>
                <a:latin typeface="Cambria" pitchFamily="18" charset="0"/>
              </a:rPr>
              <a:t>Plan of salvation (conversion), </a:t>
            </a:r>
            <a:r>
              <a:rPr lang="en-US" sz="3800" i="1" dirty="0">
                <a:solidFill>
                  <a:srgbClr val="002060"/>
                </a:solidFill>
                <a:latin typeface="Cambria" pitchFamily="18" charset="0"/>
              </a:rPr>
              <a:t>Mark 16:16; </a:t>
            </a:r>
            <a:br>
              <a:rPr lang="en-US" sz="3800" i="1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en-US" sz="3800" i="1" dirty="0">
                <a:solidFill>
                  <a:srgbClr val="002060"/>
                </a:solidFill>
                <a:latin typeface="Cambria" pitchFamily="18" charset="0"/>
              </a:rPr>
              <a:t>Acts 2:38; Romans 10:9-10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99" y="6295382"/>
            <a:ext cx="671945" cy="457200"/>
          </a:xfrm>
        </p:spPr>
        <p:txBody>
          <a:bodyPr/>
          <a:lstStyle/>
          <a:p>
            <a:fld id="{37C31D99-EE9A-488B-8D48-AF9F2CA477DC}" type="slidenum">
              <a:rPr lang="en-US" sz="1200">
                <a:latin typeface="Cambria" pitchFamily="18" charset="0"/>
              </a:rPr>
              <a:pPr/>
              <a:t>7</a:t>
            </a:fld>
            <a:endParaRPr lang="en-US" sz="1200" dirty="0">
              <a:latin typeface="Cambria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" y="60960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7FE8C0-EB63-4CC2-8D6B-22C79B3D6C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10439400" cy="1752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5400" b="1" dirty="0">
                <a:solidFill>
                  <a:srgbClr val="002060"/>
                </a:solidFill>
                <a:latin typeface="Cambria" pitchFamily="18" charset="0"/>
              </a:rPr>
              <a:t>Salvation</a:t>
            </a:r>
            <a:r>
              <a:rPr lang="en-US" sz="5400" dirty="0">
                <a:solidFill>
                  <a:srgbClr val="002060"/>
                </a:solidFill>
                <a:latin typeface="Cambria" pitchFamily="18" charset="0"/>
              </a:rPr>
              <a:t>: In Christ and</a:t>
            </a:r>
            <a:br>
              <a:rPr lang="en-US" sz="5400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en-US" sz="5400" dirty="0">
                <a:solidFill>
                  <a:srgbClr val="002060"/>
                </a:solidFill>
                <a:latin typeface="Cambria" pitchFamily="18" charset="0"/>
              </a:rPr>
              <a:t>Revealed by Christ, </a:t>
            </a:r>
            <a:r>
              <a:rPr lang="en-US" sz="5400" i="1" dirty="0">
                <a:solidFill>
                  <a:srgbClr val="002060"/>
                </a:solidFill>
                <a:latin typeface="Cambria" pitchFamily="18" charset="0"/>
              </a:rPr>
              <a:t>Acts 4:12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10439400" cy="1752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5400" b="1" dirty="0">
                <a:solidFill>
                  <a:srgbClr val="002060"/>
                </a:solidFill>
                <a:latin typeface="Cambria" pitchFamily="18" charset="0"/>
              </a:rPr>
              <a:t>Salvation</a:t>
            </a:r>
            <a:r>
              <a:rPr lang="en-US" sz="5400" dirty="0">
                <a:solidFill>
                  <a:srgbClr val="002060"/>
                </a:solidFill>
                <a:latin typeface="Cambria" pitchFamily="18" charset="0"/>
              </a:rPr>
              <a:t>: In Christ and</a:t>
            </a:r>
            <a:br>
              <a:rPr lang="en-US" sz="5400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en-US" sz="5400" dirty="0">
                <a:solidFill>
                  <a:srgbClr val="002060"/>
                </a:solidFill>
                <a:latin typeface="Cambria" pitchFamily="18" charset="0"/>
              </a:rPr>
              <a:t>Revealed by Christ, </a:t>
            </a:r>
            <a:r>
              <a:rPr lang="en-US" sz="5400" i="1" dirty="0">
                <a:solidFill>
                  <a:srgbClr val="002060"/>
                </a:solidFill>
                <a:latin typeface="Cambria" pitchFamily="18" charset="0"/>
              </a:rPr>
              <a:t>Acts 4:12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11049000" cy="3352800"/>
          </a:xfrm>
        </p:spPr>
        <p:txBody>
          <a:bodyPr/>
          <a:lstStyle/>
          <a:p>
            <a:pPr hangingPunct="0">
              <a:spcBef>
                <a:spcPts val="600"/>
              </a:spcBef>
            </a:pPr>
            <a:r>
              <a:rPr lang="en-US" sz="4000" b="1" dirty="0">
                <a:solidFill>
                  <a:srgbClr val="002060"/>
                </a:solidFill>
                <a:latin typeface="Cambria" pitchFamily="18" charset="0"/>
              </a:rPr>
              <a:t>Christians must live so as to obtain salvation</a:t>
            </a:r>
            <a:r>
              <a:rPr lang="en-US" sz="40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en-US" sz="4000" i="1" dirty="0">
                <a:solidFill>
                  <a:srgbClr val="002060"/>
                </a:solidFill>
                <a:latin typeface="Cambria" pitchFamily="18" charset="0"/>
              </a:rPr>
              <a:t>1 Thessalonians 5:9</a:t>
            </a:r>
            <a:endParaRPr lang="en-US" sz="4000" dirty="0">
              <a:solidFill>
                <a:srgbClr val="002060"/>
              </a:solidFill>
              <a:latin typeface="Cambria" pitchFamily="18" charset="0"/>
            </a:endParaRPr>
          </a:p>
          <a:p>
            <a:pPr lvl="1" hangingPunct="0">
              <a:spcBef>
                <a:spcPts val="600"/>
              </a:spcBef>
            </a:pPr>
            <a:r>
              <a:rPr lang="en-US" sz="3800" dirty="0">
                <a:solidFill>
                  <a:srgbClr val="002060"/>
                </a:solidFill>
                <a:latin typeface="Cambria" pitchFamily="18" charset="0"/>
              </a:rPr>
              <a:t>Daily exercise of personal faith, </a:t>
            </a:r>
            <a:r>
              <a:rPr lang="en-US" sz="3800" i="1" dirty="0">
                <a:solidFill>
                  <a:srgbClr val="002060"/>
                </a:solidFill>
                <a:latin typeface="Cambria" pitchFamily="18" charset="0"/>
              </a:rPr>
              <a:t>Philippians 2:12</a:t>
            </a:r>
          </a:p>
          <a:p>
            <a:pPr lvl="1" hangingPunct="0">
              <a:spcBef>
                <a:spcPts val="600"/>
              </a:spcBef>
            </a:pPr>
            <a:r>
              <a:rPr lang="en-US" sz="3800" dirty="0">
                <a:solidFill>
                  <a:srgbClr val="002060"/>
                </a:solidFill>
                <a:latin typeface="Cambria" pitchFamily="18" charset="0"/>
              </a:rPr>
              <a:t>Live to receive the end (result) of your faith –  the salvation of your soul, </a:t>
            </a:r>
            <a:r>
              <a:rPr lang="en-US" sz="3800" i="1" dirty="0">
                <a:solidFill>
                  <a:srgbClr val="002060"/>
                </a:solidFill>
                <a:latin typeface="Cambria" pitchFamily="18" charset="0"/>
              </a:rPr>
              <a:t>1 Peter 1:6-9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295382"/>
            <a:ext cx="457200" cy="457200"/>
          </a:xfrm>
        </p:spPr>
        <p:txBody>
          <a:bodyPr/>
          <a:lstStyle/>
          <a:p>
            <a:fld id="{37C31D99-EE9A-488B-8D48-AF9F2CA477DC}" type="slidenum">
              <a:rPr lang="en-US" sz="1200" smtClean="0">
                <a:latin typeface="Cambria" pitchFamily="18" charset="0"/>
              </a:rPr>
              <a:pPr/>
              <a:t>8</a:t>
            </a:fld>
            <a:endParaRPr lang="en-US" sz="1200" dirty="0">
              <a:latin typeface="Cambria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" y="607695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11049000" cy="3893574"/>
          </a:xfrm>
        </p:spPr>
        <p:txBody>
          <a:bodyPr>
            <a:normAutofit/>
          </a:bodyPr>
          <a:lstStyle/>
          <a:p>
            <a:pPr hangingPunct="0">
              <a:spcBef>
                <a:spcPts val="1200"/>
              </a:spcBef>
            </a:pPr>
            <a:r>
              <a:rPr lang="en-US" sz="4800" b="1" dirty="0">
                <a:solidFill>
                  <a:srgbClr val="002060"/>
                </a:solidFill>
                <a:latin typeface="Cambria" pitchFamily="18" charset="0"/>
              </a:rPr>
              <a:t>Sin</a:t>
            </a:r>
            <a:r>
              <a:rPr lang="en-US" sz="4800" dirty="0">
                <a:solidFill>
                  <a:srgbClr val="002060"/>
                </a:solidFill>
                <a:latin typeface="Cambria" pitchFamily="18" charset="0"/>
              </a:rPr>
              <a:t>, </a:t>
            </a:r>
            <a:r>
              <a:rPr lang="en-US" sz="4800" i="1" dirty="0">
                <a:solidFill>
                  <a:srgbClr val="002060"/>
                </a:solidFill>
                <a:latin typeface="Cambria" pitchFamily="18" charset="0"/>
              </a:rPr>
              <a:t>Romans 6:23</a:t>
            </a:r>
            <a:endParaRPr lang="en-US" sz="4800" dirty="0">
              <a:solidFill>
                <a:srgbClr val="002060"/>
              </a:solidFill>
              <a:latin typeface="Cambria" pitchFamily="18" charset="0"/>
            </a:endParaRPr>
          </a:p>
          <a:p>
            <a:pPr lvl="1" hangingPunct="0">
              <a:spcBef>
                <a:spcPts val="1200"/>
              </a:spcBef>
            </a:pPr>
            <a:r>
              <a:rPr lang="en-US" sz="4000" dirty="0">
                <a:solidFill>
                  <a:srgbClr val="002060"/>
                </a:solidFill>
                <a:latin typeface="Cambria" pitchFamily="18" charset="0"/>
              </a:rPr>
              <a:t>Cannot include sin in our lives and be saved</a:t>
            </a:r>
          </a:p>
          <a:p>
            <a:pPr lvl="1" hangingPunct="0">
              <a:spcBef>
                <a:spcPts val="1200"/>
              </a:spcBef>
            </a:pPr>
            <a:r>
              <a:rPr lang="en-US" sz="4000" dirty="0">
                <a:solidFill>
                  <a:srgbClr val="002060"/>
                </a:solidFill>
                <a:latin typeface="Cambria" pitchFamily="18" charset="0"/>
              </a:rPr>
              <a:t>Cannot redefine sin out of existence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58600" y="6248400"/>
            <a:ext cx="381000" cy="457200"/>
          </a:xfrm>
        </p:spPr>
        <p:txBody>
          <a:bodyPr/>
          <a:lstStyle/>
          <a:p>
            <a:fld id="{37C31D99-EE9A-488B-8D48-AF9F2CA477DC}" type="slidenum">
              <a:rPr lang="en-US" sz="1200">
                <a:latin typeface="Cambria" pitchFamily="18" charset="0"/>
              </a:rPr>
              <a:pPr/>
              <a:t>9</a:t>
            </a:fld>
            <a:endParaRPr lang="en-US" sz="1200" dirty="0">
              <a:latin typeface="Cambria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133" y="6049018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D4B2F6-2CE1-444D-B806-23EA2E5AA2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23900"/>
            <a:ext cx="11049000" cy="1371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dirty="0">
                <a:solidFill>
                  <a:srgbClr val="002060"/>
                </a:solidFill>
                <a:latin typeface="Cambria" pitchFamily="18" charset="0"/>
              </a:rPr>
              <a:t>“</a:t>
            </a:r>
            <a:r>
              <a:rPr lang="en-US" sz="4800" b="1" dirty="0">
                <a:solidFill>
                  <a:srgbClr val="002060"/>
                </a:solidFill>
                <a:latin typeface="Cambria" pitchFamily="18" charset="0"/>
              </a:rPr>
              <a:t>Salvation Issues</a:t>
            </a:r>
            <a:r>
              <a:rPr lang="en-US" sz="4800" dirty="0">
                <a:solidFill>
                  <a:srgbClr val="002060"/>
                </a:solidFill>
                <a:latin typeface="Cambria" pitchFamily="18" charset="0"/>
              </a:rPr>
              <a:t>”</a:t>
            </a:r>
            <a:r>
              <a:rPr lang="en-US" sz="48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4800" dirty="0">
                <a:solidFill>
                  <a:srgbClr val="002060"/>
                </a:solidFill>
                <a:latin typeface="Cambria" pitchFamily="18" charset="0"/>
              </a:rPr>
              <a:t>According to Christ</a:t>
            </a:r>
            <a:endParaRPr lang="en-US" sz="4800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uiExpand="1" build="p"/>
    </p:bldLst>
  </p:timing>
</p:sld>
</file>

<file path=ppt/theme/theme1.xml><?xml version="1.0" encoding="utf-8"?>
<a:theme xmlns:a="http://schemas.openxmlformats.org/drawingml/2006/main" name="Company meeting presentation">
  <a:themeElements>
    <a:clrScheme name="MS_PPTCompanyMtg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MS_PPTCompanyMt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CompanyMtg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CompanyMtg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CompanyMtg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CompanyMtg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CompanyMtg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CompanyMtg 6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Company meeting presentation</Template>
  <TotalTime>276</TotalTime>
  <Words>650</Words>
  <Application>Microsoft Office PowerPoint</Application>
  <PresentationFormat>Widescreen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Cambria</vt:lpstr>
      <vt:lpstr>Times New Roman</vt:lpstr>
      <vt:lpstr>Company meeting presentation</vt:lpstr>
      <vt:lpstr>“Salvation Issues”</vt:lpstr>
      <vt:lpstr>PowerPoint Presentation</vt:lpstr>
      <vt:lpstr>“Salvation Issues”</vt:lpstr>
      <vt:lpstr>“Salvation Issues”</vt:lpstr>
      <vt:lpstr>“Salvation Issues”</vt:lpstr>
      <vt:lpstr>“Salvation Issues”</vt:lpstr>
      <vt:lpstr>Salvation: In Christ and Revealed by Christ, Acts 4:12</vt:lpstr>
      <vt:lpstr>Salvation: In Christ and Revealed by Christ, Acts 4:12</vt:lpstr>
      <vt:lpstr>“Salvation Issues” According to Christ</vt:lpstr>
      <vt:lpstr>“Salvation Issues” According to Christ</vt:lpstr>
      <vt:lpstr>“Salvation Issues” According to Christ</vt:lpstr>
      <vt:lpstr>“Salvation Issues” According to Christ</vt:lpstr>
      <vt:lpstr>“Salvation Issues” According to Christ</vt:lpstr>
      <vt:lpstr>Some Things Are Not     Salvation Issues (Romans 14)</vt:lpstr>
      <vt:lpstr>“Salvation Issues” According to Christ</vt:lpstr>
      <vt:lpstr>The Scriptures Thoroughly Equip Us For Salvation, 2 Timothy 3:16-17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“Salvation Issues”</dc:title>
  <dc:creator>Joe R Price</dc:creator>
  <cp:lastModifiedBy>Joe R Price</cp:lastModifiedBy>
  <cp:revision>100</cp:revision>
  <cp:lastPrinted>1601-01-01T00:00:00Z</cp:lastPrinted>
  <dcterms:created xsi:type="dcterms:W3CDTF">2015-05-29T18:34:50Z</dcterms:created>
  <dcterms:modified xsi:type="dcterms:W3CDTF">2017-08-06T20:57:18Z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TC062561641033</vt:lpwstr>
  </property>
</Properties>
</file>