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64" r:id="rId5"/>
    <p:sldId id="276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280" autoAdjust="0"/>
  </p:normalViewPr>
  <p:slideViewPr>
    <p:cSldViewPr showGuides="1">
      <p:cViewPr>
        <p:scale>
          <a:sx n="60" d="100"/>
          <a:sy n="60" d="100"/>
        </p:scale>
        <p:origin x="462" y="26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8/8/2017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8/8/2017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4F94-3CF1-4776-90A3-067269DE7030}" type="datetime1">
              <a:rPr lang="en-US" smtClean="0"/>
              <a:t>8/8/2017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292B-4910-4F65-8C92-8497642B50CF}" type="datetime1">
              <a:rPr lang="en-US" smtClean="0"/>
              <a:t>8/8/2017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D3CC-79CE-4923-86BD-546DA242288B}" type="datetime1">
              <a:rPr lang="en-US" smtClean="0"/>
              <a:t>8/8/2017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3909-BCCB-4276-A94E-4ADDD76318E4}" type="datetime1">
              <a:rPr lang="en-US" smtClean="0"/>
              <a:t>8/8/2017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D7F3-678F-4366-987F-63B774D909CD}" type="datetime1">
              <a:rPr lang="en-US" smtClean="0"/>
              <a:t>8/8/2017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C1D0-6147-4CD3-B7B8-337073765CA4}" type="datetime1">
              <a:rPr lang="en-US" smtClean="0"/>
              <a:t>8/8/2017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C0AA-0F35-4FC7-B60D-6C109A40C667}" type="datetime1">
              <a:rPr lang="en-US" smtClean="0"/>
              <a:t>8/8/2017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3554-A530-4DC6-ACF0-07A7E0AED59A}" type="datetime1">
              <a:rPr lang="en-US" smtClean="0"/>
              <a:t>8/8/2017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746D-FFA4-457C-B627-C9F8EEAEE24F}" type="datetime1">
              <a:rPr lang="en-US" smtClean="0"/>
              <a:t>8/8/2017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94EDC958-059D-41AC-AF3D-7507F1C81C2A}" type="datetime1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p:transition spd="slow">
    <p:push dir="u"/>
  </p:transition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2311399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Liberalism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3810000"/>
            <a:ext cx="7008574" cy="23622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“It’s no big deal”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3CED9A2-CDAC-46C0-A4A1-9E599F1A2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7012" y="6172200"/>
            <a:ext cx="409604" cy="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13195909-3559-4936-86A2-93ACC3750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" y="0"/>
            <a:ext cx="12186723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56012" y="-1"/>
            <a:ext cx="8458200" cy="13154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0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Liberalism: “It’s no big deal”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960812" y="1600200"/>
            <a:ext cx="8000999" cy="5257800"/>
          </a:xfrm>
        </p:spPr>
        <p:txBody>
          <a:bodyPr>
            <a:noAutofit/>
          </a:bodyPr>
          <a:lstStyle/>
          <a:p>
            <a:pPr marL="342900" lvl="0" indent="-342900" defTabSz="91440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40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 we do not speak as the oracles of God, </a:t>
            </a:r>
            <a:r>
              <a:rPr lang="en-US" sz="4000" i="1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Peter 4:11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40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 we do not do all things </a:t>
            </a:r>
            <a:br>
              <a:rPr lang="en-US" sz="40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0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“in the name of the Lord,” </a:t>
            </a:r>
            <a:br>
              <a:rPr lang="en-US" sz="40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000" i="1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Colossians 3:17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40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 the perfect law of liberty</a:t>
            </a:r>
            <a:br>
              <a:rPr lang="en-US" sz="40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0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not followed, </a:t>
            </a:r>
            <a:r>
              <a:rPr lang="en-US" sz="4000" i="1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James 1:25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Tx/>
              <a:buFontTx/>
              <a:buChar char="•"/>
            </a:pPr>
            <a:endParaRPr lang="en-US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1D5C1B-8CE9-49A4-BA30-D6829D63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069" y="6421544"/>
            <a:ext cx="1107518" cy="320675"/>
          </a:xfrm>
        </p:spPr>
        <p:txBody>
          <a:bodyPr vert="horz" lIns="121899" tIns="60949" rIns="121899" bIns="60949" rtlCol="0" anchor="b"/>
          <a:lstStyle/>
          <a:p>
            <a:fld id="{DA60BA0E-20D0-4E7C-B286-26C960A6788F}" type="slidenum"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pPr/>
              <a:t>10</a:t>
            </a:fld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3B466B5-DF73-4958-9C28-A882FD683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7012" y="6144529"/>
            <a:ext cx="409604" cy="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2416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13195909-3559-4936-86A2-93ACC3750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" y="0"/>
            <a:ext cx="12186723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56012" y="-1"/>
            <a:ext cx="8458200" cy="12954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0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Liberalism: “It’s no big deal”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84612" y="1600200"/>
            <a:ext cx="8077199" cy="5257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0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Instrumental music in worship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0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Local churches providing social activities, </a:t>
            </a:r>
            <a:r>
              <a:rPr lang="en-US" sz="4000" i="1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Cor. 11:22, 33-34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0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Sponsoring churches (centralized oversight), </a:t>
            </a:r>
            <a:r>
              <a:rPr lang="en-US" sz="4000" i="1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Acts 14:23; 1 Peter 5:2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0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Fellowship with false doctrine and its teachers, </a:t>
            </a:r>
            <a:r>
              <a:rPr lang="en-US" sz="4000" i="1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John 9-11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1D5C1B-8CE9-49A4-BA30-D6829D63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069" y="6421544"/>
            <a:ext cx="1107518" cy="320675"/>
          </a:xfrm>
        </p:spPr>
        <p:txBody>
          <a:bodyPr vert="horz" lIns="121899" tIns="60949" rIns="121899" bIns="60949" rtlCol="0" anchor="b"/>
          <a:lstStyle/>
          <a:p>
            <a:fld id="{DA60BA0E-20D0-4E7C-B286-26C960A6788F}" type="slidenum"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pPr/>
              <a:t>11</a:t>
            </a:fld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A58D7EC-589D-4EF1-B8A8-FCFD1940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7012" y="6144529"/>
            <a:ext cx="409604" cy="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0033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13195909-3559-4936-86A2-93ACC3750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" y="0"/>
            <a:ext cx="12186723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56012" y="-1"/>
            <a:ext cx="8458200" cy="11430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0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Liberalism: “It’s no big deal”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960812" y="1295400"/>
            <a:ext cx="8000999" cy="5562600"/>
          </a:xfrm>
        </p:spPr>
        <p:txBody>
          <a:bodyPr>
            <a:noAutofit/>
          </a:bodyPr>
          <a:lstStyle/>
          <a:p>
            <a:pPr marL="342900" lvl="0" indent="-342900" defTabSz="9144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40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Putting away without the cause of fornication, </a:t>
            </a:r>
            <a:r>
              <a:rPr lang="en-US" sz="4000" i="1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Matthew 19:9, 6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40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Saved without water baptism,     </a:t>
            </a:r>
            <a:r>
              <a:rPr lang="en-US" sz="4000" i="1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Mark 16:16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40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Little “white” lies, </a:t>
            </a:r>
            <a:r>
              <a:rPr lang="en-US" sz="4000" i="1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Ephesians 4:25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40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Immodest dress, </a:t>
            </a:r>
            <a:r>
              <a:rPr lang="en-US" sz="4000" i="1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Timothy 2:9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40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Habitually fail to assemble          with the saints, </a:t>
            </a:r>
            <a:r>
              <a:rPr lang="en-US" sz="4000" i="1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Hebrews 10:25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4000" i="1" kern="0" dirty="0">
              <a:solidFill>
                <a:schemeClr val="tx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1D5C1B-8CE9-49A4-BA30-D6829D63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069" y="6421544"/>
            <a:ext cx="1107518" cy="320675"/>
          </a:xfrm>
        </p:spPr>
        <p:txBody>
          <a:bodyPr vert="horz" lIns="121899" tIns="60949" rIns="121899" bIns="60949" rtlCol="0" anchor="b"/>
          <a:lstStyle/>
          <a:p>
            <a:fld id="{DA60BA0E-20D0-4E7C-B286-26C960A6788F}" type="slidenum"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pPr/>
              <a:t>12</a:t>
            </a:fld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6C5C9A4-F5C8-48A8-A5FE-3300FFFBD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7012" y="6144529"/>
            <a:ext cx="409604" cy="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0496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13195909-3559-4936-86A2-93ACC3750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" y="0"/>
            <a:ext cx="12186723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56012" y="-1"/>
            <a:ext cx="8458200" cy="16002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60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Liberalism Minimizes…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037012" y="2133600"/>
            <a:ext cx="7924799" cy="4724400"/>
          </a:xfrm>
        </p:spPr>
        <p:txBody>
          <a:bodyPr>
            <a:noAutofit/>
          </a:bodyPr>
          <a:lstStyle/>
          <a:p>
            <a:pPr marL="342900" lvl="0" indent="-342900" defTabSz="914400" fontAlgn="base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48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Sin, </a:t>
            </a:r>
            <a:r>
              <a:rPr lang="en-US" sz="4800" i="1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John 3:4; James 4:17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48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Obedience, </a:t>
            </a:r>
            <a:r>
              <a:rPr lang="en-US" sz="4800" i="1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Matthew 7:21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48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Word of God, </a:t>
            </a:r>
            <a:r>
              <a:rPr lang="en-US" sz="4800" i="1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Peter 4:11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1D5C1B-8CE9-49A4-BA30-D6829D63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069" y="6421544"/>
            <a:ext cx="1107518" cy="320675"/>
          </a:xfrm>
        </p:spPr>
        <p:txBody>
          <a:bodyPr vert="horz" lIns="121899" tIns="60949" rIns="121899" bIns="60949" rtlCol="0" anchor="b"/>
          <a:lstStyle/>
          <a:p>
            <a:fld id="{DA60BA0E-20D0-4E7C-B286-26C960A6788F}" type="slidenum"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pPr/>
              <a:t>13</a:t>
            </a:fld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E5FD3AA-4D1B-4750-B7C7-95E30A015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7012" y="6144529"/>
            <a:ext cx="409604" cy="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6908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13195909-3559-4936-86A2-93ACC3750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" y="0"/>
            <a:ext cx="12186723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56012" y="-1"/>
            <a:ext cx="8458200" cy="16002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60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Liberalism Maximizes…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037012" y="2057400"/>
            <a:ext cx="7924799" cy="4800600"/>
          </a:xfrm>
        </p:spPr>
        <p:txBody>
          <a:bodyPr>
            <a:noAutofit/>
          </a:bodyPr>
          <a:lstStyle/>
          <a:p>
            <a:pPr marL="342900" lvl="0" indent="-342900" defTabSz="914400" fontAlgn="base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48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Self, </a:t>
            </a:r>
            <a:r>
              <a:rPr lang="en-US" sz="4800" i="1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Judges 21:25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48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Feelings, </a:t>
            </a:r>
            <a:r>
              <a:rPr lang="en-US" sz="4800" i="1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Kings 12:33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48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Rationalization,</a:t>
            </a:r>
            <a:br>
              <a:rPr lang="en-US" sz="48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800" i="1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Samuel 15:13-15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1D5C1B-8CE9-49A4-BA30-D6829D63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069" y="6421544"/>
            <a:ext cx="1107518" cy="320675"/>
          </a:xfrm>
        </p:spPr>
        <p:txBody>
          <a:bodyPr vert="horz" lIns="121899" tIns="60949" rIns="121899" bIns="60949" rtlCol="0" anchor="b"/>
          <a:lstStyle/>
          <a:p>
            <a:fld id="{DA60BA0E-20D0-4E7C-B286-26C960A6788F}" type="slidenum"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pPr/>
              <a:t>14</a:t>
            </a:fld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EFAD43B-1B91-4DBC-894E-0A2B0224A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7012" y="6144529"/>
            <a:ext cx="409604" cy="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558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13195909-3559-4936-86A2-93ACC3750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" y="0"/>
            <a:ext cx="12186723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56012" y="-1"/>
            <a:ext cx="8458200" cy="17892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Liberalism does not Tremble before God, </a:t>
            </a:r>
            <a:r>
              <a:rPr lang="en-US" sz="4800" b="1" i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Psalm 99:1-3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037012" y="1981200"/>
            <a:ext cx="7924799" cy="4876800"/>
          </a:xfrm>
        </p:spPr>
        <p:txBody>
          <a:bodyPr>
            <a:noAutofit/>
          </a:bodyPr>
          <a:lstStyle/>
          <a:p>
            <a:pPr marL="342900" lvl="0" indent="-342900" defTabSz="914400" fontAlgn="base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38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awe of His majesty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38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reverence of His word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38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recognition of His rule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38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worship of His holiness</a:t>
            </a:r>
            <a:br>
              <a:rPr lang="en-US" sz="38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800" i="1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(Psalm 2:10-12)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SzTx/>
              <a:buNone/>
            </a:pPr>
            <a:r>
              <a:rPr lang="en-US" sz="38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…even though His voice shakes heaven and earth </a:t>
            </a:r>
            <a:r>
              <a:rPr lang="en-US" sz="3800" i="1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(Hebrews 12:26)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SzTx/>
              <a:buFontTx/>
              <a:buChar char="•"/>
            </a:pPr>
            <a:endParaRPr lang="en-US" sz="3800" i="1" kern="0" dirty="0">
              <a:solidFill>
                <a:schemeClr val="tx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1D5C1B-8CE9-49A4-BA30-D6829D63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0256" y="6496733"/>
            <a:ext cx="1107518" cy="320675"/>
          </a:xfrm>
        </p:spPr>
        <p:txBody>
          <a:bodyPr vert="horz" lIns="121899" tIns="60949" rIns="121899" bIns="60949" rtlCol="0" anchor="b"/>
          <a:lstStyle/>
          <a:p>
            <a:fld id="{DA60BA0E-20D0-4E7C-B286-26C960A6788F}" type="slidenum"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pPr/>
              <a:t>15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A8074E9-B4CA-4608-95EB-A7484F79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7012" y="6144529"/>
            <a:ext cx="409604" cy="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5780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13195909-3559-4936-86A2-93ACC3750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" y="0"/>
            <a:ext cx="12186723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56012" y="-1"/>
            <a:ext cx="8458200" cy="19416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Liberalism Gets Upset Over Sermons Like This!</a:t>
            </a:r>
            <a:endParaRPr lang="en-US" sz="4800" b="1" i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037013" y="2133600"/>
            <a:ext cx="7696200" cy="4724400"/>
          </a:xfrm>
        </p:spPr>
        <p:txBody>
          <a:bodyPr>
            <a:noAutofit/>
          </a:bodyPr>
          <a:lstStyle/>
          <a:p>
            <a:pPr marL="0" lvl="0" indent="0" algn="ctr" defTabSz="91440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Tx/>
              <a:buNone/>
            </a:pPr>
            <a:r>
              <a:rPr lang="en-US" sz="44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Who say to the seers, “Do not see,” and to the prophets, </a:t>
            </a:r>
            <a:br>
              <a:rPr lang="en-US" sz="44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4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“Do not prophesy to us right things; Speak to us smooth things, prophesy deceits.”</a:t>
            </a:r>
          </a:p>
          <a:p>
            <a:pPr marL="0" lvl="0" indent="0" algn="ctr" defTabSz="91440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Tx/>
              <a:buNone/>
            </a:pPr>
            <a:r>
              <a:rPr lang="en-US" sz="4400" i="1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Isaiah 30:10</a:t>
            </a:r>
          </a:p>
          <a:p>
            <a:pPr marL="0" lvl="0" indent="0" algn="ctr" defTabSz="91440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Tx/>
              <a:buNone/>
            </a:pPr>
            <a:endParaRPr lang="en-US" sz="4400" i="1" kern="0" dirty="0">
              <a:solidFill>
                <a:schemeClr val="tx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1D5C1B-8CE9-49A4-BA30-D6829D63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069" y="6421544"/>
            <a:ext cx="1107518" cy="320675"/>
          </a:xfrm>
        </p:spPr>
        <p:txBody>
          <a:bodyPr vert="horz" lIns="121899" tIns="60949" rIns="121899" bIns="60949" rtlCol="0" anchor="b"/>
          <a:lstStyle/>
          <a:p>
            <a:fld id="{DA60BA0E-20D0-4E7C-B286-26C960A6788F}" type="slidenum"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pPr/>
              <a:t>16</a:t>
            </a:fld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E2492E0-9C64-4D0F-9F64-BA783E875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7012" y="6144529"/>
            <a:ext cx="409604" cy="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6989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13195909-3559-4936-86A2-93ACC3750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" y="0"/>
            <a:ext cx="12186723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08412" y="0"/>
            <a:ext cx="8305800" cy="1295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It is a “big deal” to God!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113212" y="1524000"/>
            <a:ext cx="7848599" cy="5334000"/>
          </a:xfrm>
        </p:spPr>
        <p:txBody>
          <a:bodyPr>
            <a:noAutofit/>
          </a:bodyPr>
          <a:lstStyle/>
          <a:p>
            <a:pPr marL="341313" indent="-341313">
              <a:lnSpc>
                <a:spcPct val="100000"/>
              </a:lnSpc>
            </a:pPr>
            <a:r>
              <a:rPr lang="en-US" sz="46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God looks on the one </a:t>
            </a:r>
            <a:br>
              <a:rPr lang="en-US" sz="46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6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who trembles at His word,</a:t>
            </a:r>
            <a:br>
              <a:rPr lang="en-US" sz="46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600" i="1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Isaiah 66:1-2</a:t>
            </a:r>
          </a:p>
          <a:p>
            <a:pPr marL="341313" indent="-341313">
              <a:lnSpc>
                <a:spcPct val="100000"/>
              </a:lnSpc>
            </a:pPr>
            <a:r>
              <a:rPr lang="en-US" sz="46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Liberalism does not </a:t>
            </a:r>
            <a:br>
              <a:rPr lang="en-US" sz="46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6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tremble at God’s word</a:t>
            </a:r>
          </a:p>
          <a:p>
            <a:pPr marL="341313" indent="-341313">
              <a:lnSpc>
                <a:spcPct val="100000"/>
              </a:lnSpc>
            </a:pPr>
            <a:r>
              <a:rPr lang="en-US" sz="46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you?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1D5C1B-8CE9-49A4-BA30-D6829D63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069" y="6421544"/>
            <a:ext cx="1107518" cy="320675"/>
          </a:xfrm>
        </p:spPr>
        <p:txBody>
          <a:bodyPr vert="horz" lIns="121899" tIns="60949" rIns="121899" bIns="60949" rtlCol="0" anchor="b"/>
          <a:lstStyle/>
          <a:p>
            <a:fld id="{DA60BA0E-20D0-4E7C-B286-26C960A6788F}" type="slidenum"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pPr/>
              <a:t>17</a:t>
            </a:fld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1180724-EBBA-4B58-91C6-79897A5AF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7012" y="6144529"/>
            <a:ext cx="409604" cy="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8124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13195909-3559-4936-86A2-93ACC3750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" y="0"/>
            <a:ext cx="12186723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56012" y="0"/>
            <a:ext cx="8305799" cy="13716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Man Stands Before God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656012" y="1676400"/>
            <a:ext cx="8305799" cy="52578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Superlative majesty</a:t>
            </a:r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br>
              <a:rPr lang="en-US" sz="440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4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Romans 11:33-36</a:t>
            </a:r>
          </a:p>
          <a:p>
            <a:pPr lvl="1"/>
            <a:r>
              <a:rPr lang="en-US" sz="380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 does not counsel God</a:t>
            </a:r>
          </a:p>
          <a:p>
            <a:pPr lvl="1"/>
            <a:r>
              <a:rPr lang="en-US" sz="380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 must reverence God</a:t>
            </a:r>
          </a:p>
          <a:p>
            <a:pPr lvl="1"/>
            <a:r>
              <a:rPr lang="en-US" sz="380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God works His will, </a:t>
            </a:r>
            <a:r>
              <a:rPr lang="en-US" sz="38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Daniel 4:35, 27</a:t>
            </a:r>
          </a:p>
          <a:p>
            <a:pPr lvl="2"/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Should persuade people to repent and honor Him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915CA6E-2493-46A6-AFBA-A108A46D7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7012" y="6144529"/>
            <a:ext cx="409604" cy="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B6E1E-C43E-48FB-89B0-BBDC1794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4293" y="6400800"/>
            <a:ext cx="1107518" cy="320675"/>
          </a:xfrm>
        </p:spPr>
        <p:txBody>
          <a:bodyPr/>
          <a:lstStyle/>
          <a:p>
            <a:fld id="{DA60BA0E-20D0-4E7C-B286-26C960A6788F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13195909-3559-4936-86A2-93ACC3750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" y="0"/>
            <a:ext cx="12186723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579812" y="0"/>
            <a:ext cx="8381999" cy="12192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The Spirit of Liberalism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656012" y="1524000"/>
            <a:ext cx="8305799" cy="4897544"/>
          </a:xfrm>
        </p:spPr>
        <p:txBody>
          <a:bodyPr>
            <a:noAutofit/>
          </a:bodyPr>
          <a:lstStyle/>
          <a:p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Irreverent</a:t>
            </a:r>
            <a:r>
              <a:rPr lang="en-US" sz="420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toward God, </a:t>
            </a:r>
            <a:r>
              <a:rPr lang="en-US" sz="42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Psalm 33:8; 89:7; 73:11; 2 Peter 3:3</a:t>
            </a:r>
          </a:p>
          <a:p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Presumptuous</a:t>
            </a:r>
            <a:r>
              <a:rPr lang="en-US" sz="420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toward the authority of God, </a:t>
            </a:r>
            <a:br>
              <a:rPr lang="en-US" sz="420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2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Deuteronomy 18:20; 2 Peter 2:10</a:t>
            </a:r>
          </a:p>
          <a:p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Indifferent</a:t>
            </a:r>
            <a:r>
              <a:rPr lang="en-US" sz="420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toward the word </a:t>
            </a:r>
            <a:br>
              <a:rPr lang="en-US" sz="420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20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God, </a:t>
            </a:r>
            <a:r>
              <a:rPr lang="en-US" sz="42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Zephaniah 1:12</a:t>
            </a:r>
          </a:p>
          <a:p>
            <a:endParaRPr 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1D5C1B-8CE9-49A4-BA30-D6829D63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069" y="6421544"/>
            <a:ext cx="1107518" cy="320675"/>
          </a:xfrm>
        </p:spPr>
        <p:txBody>
          <a:bodyPr vert="horz" lIns="121899" tIns="60949" rIns="121899" bIns="60949" rtlCol="0" anchor="b"/>
          <a:lstStyle/>
          <a:p>
            <a:fld id="{DA60BA0E-20D0-4E7C-B286-26C960A6788F}" type="slidenum"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pPr/>
              <a:t>3</a:t>
            </a:fld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6AF4EA6-1426-42F5-9564-B08C68478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7012" y="6165273"/>
            <a:ext cx="409604" cy="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552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13195909-3559-4936-86A2-93ACC3750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" y="0"/>
            <a:ext cx="12186723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56012" y="241156"/>
            <a:ext cx="8305799" cy="10668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Liberalism: What is it?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656012" y="1447800"/>
            <a:ext cx="8531762" cy="5410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800" dirty="0"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sz="380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 literal or strict: LOOSE… BROAD-MINDED; especially: </a:t>
            </a: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 bound by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authoritarianism</a:t>
            </a:r>
            <a:r>
              <a:rPr lang="en-US" sz="380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orthodoxy, or traditional forms” </a:t>
            </a:r>
            <a:r>
              <a:rPr lang="en-US" sz="32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(Merriam-Webster)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80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“not bound by traditional ways or beliefs” </a:t>
            </a:r>
            <a:r>
              <a:rPr lang="en-US" sz="32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(M-W Thesaurus) </a:t>
            </a:r>
            <a:r>
              <a:rPr lang="en-US" sz="38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[2 Thess. 2:15]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800" dirty="0">
                <a:solidFill>
                  <a:srgbClr val="99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Liberalism is not restrained by Bible patterns,</a:t>
            </a:r>
            <a:r>
              <a:rPr lang="en-US" sz="3800" i="1" dirty="0">
                <a:solidFill>
                  <a:srgbClr val="99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8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Jeremiah 6:16; 1 Cor. 4:6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1D5C1B-8CE9-49A4-BA30-D6829D63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069" y="6421544"/>
            <a:ext cx="1107518" cy="320675"/>
          </a:xfrm>
        </p:spPr>
        <p:txBody>
          <a:bodyPr vert="horz" lIns="121899" tIns="60949" rIns="121899" bIns="60949" rtlCol="0" anchor="b"/>
          <a:lstStyle/>
          <a:p>
            <a:fld id="{DA60BA0E-20D0-4E7C-B286-26C960A6788F}" type="slidenum"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pPr/>
              <a:t>4</a:t>
            </a:fld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6AF4EA6-1426-42F5-9564-B08C68478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7012" y="6165273"/>
            <a:ext cx="409604" cy="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8238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13195909-3559-4936-86A2-93ACC3750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145"/>
            <a:ext cx="12186723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56012" y="-1"/>
            <a:ext cx="8305799" cy="209402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Bible Patterns are </a:t>
            </a:r>
            <a:br>
              <a:rPr lang="en-US" sz="60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60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God’s Patterns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84612" y="2286000"/>
            <a:ext cx="7570073" cy="4572000"/>
          </a:xfrm>
        </p:spPr>
        <p:txBody>
          <a:bodyPr>
            <a:noAutofit/>
          </a:bodyPr>
          <a:lstStyle/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Char char="•"/>
              <a:defRPr/>
            </a:pPr>
            <a:r>
              <a:rPr lang="en-US" sz="44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Deuteronomy 4:1-2; 12:32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Char char="•"/>
              <a:defRPr/>
            </a:pPr>
            <a:r>
              <a:rPr lang="en-US" sz="44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Proverbs 30:5-6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Char char="•"/>
              <a:defRPr/>
            </a:pPr>
            <a:r>
              <a:rPr lang="en-US" sz="44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Revelation 22:18-19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Char char="•"/>
              <a:defRPr/>
            </a:pPr>
            <a:r>
              <a:rPr lang="en-US" sz="44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Hebrews 8:5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Char char="•"/>
              <a:defRPr/>
            </a:pPr>
            <a:r>
              <a:rPr lang="en-US" sz="44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Timothy 1:13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1D5C1B-8CE9-49A4-BA30-D6829D63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069" y="6421544"/>
            <a:ext cx="1107518" cy="320675"/>
          </a:xfrm>
        </p:spPr>
        <p:txBody>
          <a:bodyPr vert="horz" lIns="121899" tIns="60949" rIns="121899" bIns="60949" rtlCol="0" anchor="b"/>
          <a:lstStyle/>
          <a:p>
            <a:fld id="{DA60BA0E-20D0-4E7C-B286-26C960A6788F}" type="slidenum"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pPr/>
              <a:t>5</a:t>
            </a:fld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6AF4EA6-1426-42F5-9564-B08C68478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6130" y="6048615"/>
            <a:ext cx="409604" cy="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0940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13195909-3559-4936-86A2-93ACC3750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" y="0"/>
            <a:ext cx="12186723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56012" y="-1"/>
            <a:ext cx="8305799" cy="1600201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Commanded to Obey </a:t>
            </a:r>
            <a:br>
              <a:rPr lang="en-US" sz="50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50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God’s Word, </a:t>
            </a:r>
            <a:r>
              <a:rPr lang="en-US" sz="5000" b="1" i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Joshua 1:5-9</a:t>
            </a:r>
            <a:endParaRPr lang="en-US" sz="50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08412" y="1752600"/>
            <a:ext cx="8153399" cy="5105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80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 strong and courageous, </a:t>
            </a:r>
            <a:r>
              <a:rPr lang="en-US" sz="38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1:6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80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“Observe to do according to all </a:t>
            </a:r>
            <a:br>
              <a:rPr lang="en-US" sz="380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80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law…”, </a:t>
            </a:r>
            <a:r>
              <a:rPr lang="en-US" sz="38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1:7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80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“Do not turn from it…”, </a:t>
            </a:r>
            <a:r>
              <a:rPr lang="en-US" sz="38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1:7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80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Teach and meditate on the word </a:t>
            </a:r>
            <a:br>
              <a:rPr lang="en-US" sz="380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80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God…to obey all of it…prosper… good success, </a:t>
            </a:r>
            <a:r>
              <a:rPr lang="en-US" sz="38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1:8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80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God will be with you, </a:t>
            </a:r>
            <a:r>
              <a:rPr lang="en-US" sz="38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1:9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SzTx/>
              <a:buFontTx/>
              <a:buChar char="•"/>
              <a:defRPr/>
            </a:pPr>
            <a:endParaRPr lang="en-US" sz="3800" dirty="0">
              <a:solidFill>
                <a:schemeClr val="tx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1D5C1B-8CE9-49A4-BA30-D6829D63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069" y="6421544"/>
            <a:ext cx="1107518" cy="320675"/>
          </a:xfrm>
        </p:spPr>
        <p:txBody>
          <a:bodyPr vert="horz" lIns="121899" tIns="60949" rIns="121899" bIns="60949" rtlCol="0" anchor="b"/>
          <a:lstStyle/>
          <a:p>
            <a:fld id="{DA60BA0E-20D0-4E7C-B286-26C960A6788F}" type="slidenum"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pPr/>
              <a:t>6</a:t>
            </a:fld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6AF4EA6-1426-42F5-9564-B08C68478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7012" y="6165273"/>
            <a:ext cx="409604" cy="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3405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13195909-3559-4936-86A2-93ACC3750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" y="0"/>
            <a:ext cx="12186723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32212" y="228599"/>
            <a:ext cx="8229599" cy="20178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60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The Spirit of Liberalism in Israel </a:t>
            </a:r>
            <a:r>
              <a:rPr lang="en-US" sz="5400" b="1" i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Isaiah 30:8-14</a:t>
            </a:r>
            <a:endParaRPr lang="en-US" sz="54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08412" y="2362200"/>
            <a:ext cx="8153399" cy="4495800"/>
          </a:xfrm>
        </p:spPr>
        <p:txBody>
          <a:bodyPr>
            <a:noAutofit/>
          </a:bodyPr>
          <a:lstStyle/>
          <a:p>
            <a:pPr marL="342900" lvl="0" indent="-342900" defTabSz="91440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42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Liberalism </a:t>
            </a:r>
            <a:r>
              <a:rPr lang="en-US" sz="4200" u="sng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refuses</a:t>
            </a:r>
            <a:r>
              <a:rPr lang="en-US" sz="42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hear the law of the Lord, </a:t>
            </a:r>
            <a:r>
              <a:rPr lang="en-US" sz="4200" i="1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30:9 (Jer. 44:16)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42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Liberalism </a:t>
            </a:r>
            <a:r>
              <a:rPr lang="en-US" sz="4200" u="sng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rejects</a:t>
            </a:r>
            <a:r>
              <a:rPr lang="en-US" sz="42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appeals to follow God’s path, </a:t>
            </a:r>
            <a:r>
              <a:rPr lang="en-US" sz="4200" i="1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30:10-11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42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Liberalism </a:t>
            </a:r>
            <a:r>
              <a:rPr lang="en-US" sz="4200" u="sng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despises</a:t>
            </a:r>
            <a:r>
              <a:rPr lang="en-US" sz="42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the word </a:t>
            </a:r>
            <a:br>
              <a:rPr lang="en-US" sz="42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2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God, </a:t>
            </a:r>
            <a:r>
              <a:rPr lang="en-US" sz="4200" i="1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30:12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Tx/>
              <a:buFontTx/>
              <a:buChar char="•"/>
              <a:defRPr/>
            </a:pPr>
            <a:endParaRPr lang="en-US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1D5C1B-8CE9-49A4-BA30-D6829D63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069" y="6421544"/>
            <a:ext cx="1107518" cy="320675"/>
          </a:xfrm>
        </p:spPr>
        <p:txBody>
          <a:bodyPr vert="horz" lIns="121899" tIns="60949" rIns="121899" bIns="60949" rtlCol="0" anchor="b"/>
          <a:lstStyle/>
          <a:p>
            <a:fld id="{DA60BA0E-20D0-4E7C-B286-26C960A6788F}" type="slidenum"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pPr/>
              <a:t>7</a:t>
            </a:fld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6AF4EA6-1426-42F5-9564-B08C68478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7012" y="6165273"/>
            <a:ext cx="409604" cy="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7725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13195909-3559-4936-86A2-93ACC3750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" y="0"/>
            <a:ext cx="12186723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32212" y="381000"/>
            <a:ext cx="8229599" cy="2209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60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The Spirit of Liberalism in Israel </a:t>
            </a:r>
            <a:r>
              <a:rPr lang="en-US" sz="5400" b="1" i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Isaiah 30:8-14</a:t>
            </a:r>
            <a:endParaRPr lang="en-US" sz="54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08412" y="2971800"/>
            <a:ext cx="8153399" cy="3886200"/>
          </a:xfrm>
        </p:spPr>
        <p:txBody>
          <a:bodyPr>
            <a:noAutofit/>
          </a:bodyPr>
          <a:lstStyle/>
          <a:p>
            <a:pPr marL="342900" lvl="0" indent="-342900" defTabSz="914400" fontAlgn="base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44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Liberalism is </a:t>
            </a:r>
            <a:r>
              <a:rPr lang="en-US" sz="4400" u="sng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sin</a:t>
            </a:r>
            <a:r>
              <a:rPr lang="en-US" sz="44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4400" i="1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30:13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44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Liberalism brings </a:t>
            </a:r>
            <a:r>
              <a:rPr lang="en-US" sz="4400" u="sng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judgment</a:t>
            </a:r>
            <a:r>
              <a:rPr lang="en-US" sz="44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US" sz="44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4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upon God’s people, </a:t>
            </a:r>
            <a:r>
              <a:rPr lang="en-US" sz="4400" i="1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30:13-14</a:t>
            </a:r>
            <a:endParaRPr lang="en-US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1D5C1B-8CE9-49A4-BA30-D6829D63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069" y="6421544"/>
            <a:ext cx="1107518" cy="320675"/>
          </a:xfrm>
        </p:spPr>
        <p:txBody>
          <a:bodyPr vert="horz" lIns="121899" tIns="60949" rIns="121899" bIns="60949" rtlCol="0" anchor="b"/>
          <a:lstStyle/>
          <a:p>
            <a:fld id="{DA60BA0E-20D0-4E7C-B286-26C960A6788F}" type="slidenum"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pPr/>
              <a:t>8</a:t>
            </a:fld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AB94D98-75F0-4DCE-AF2E-81A2FDF9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7012" y="6144529"/>
            <a:ext cx="409604" cy="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9292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13195909-3559-4936-86A2-93ACC3750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" y="0"/>
            <a:ext cx="12186723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503612" y="-1"/>
            <a:ext cx="8458199" cy="18288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The Spirit of Liberalism Heard Among Christians </a:t>
            </a:r>
            <a:r>
              <a:rPr lang="en-US" sz="4000" b="1" i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(Isa. 30:8-14)</a:t>
            </a:r>
            <a:endParaRPr lang="en-US" sz="40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08412" y="1981200"/>
            <a:ext cx="8153399" cy="4876800"/>
          </a:xfrm>
        </p:spPr>
        <p:txBody>
          <a:bodyPr>
            <a:noAutofit/>
          </a:bodyPr>
          <a:lstStyle/>
          <a:p>
            <a:pPr marL="342900" lvl="0" indent="-342900" defTabSz="91440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40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“Bible authority is too dry and 	boring”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40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“This church needs a new 	direction”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40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“The preaching leaves me feeling 	beaten down”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4000" kern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“The love just doesn’t flow here”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Tx/>
              <a:buFontTx/>
              <a:buChar char="•"/>
            </a:pPr>
            <a:endParaRPr lang="en-US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1D5C1B-8CE9-49A4-BA30-D6829D63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069" y="6421544"/>
            <a:ext cx="1107518" cy="320675"/>
          </a:xfrm>
        </p:spPr>
        <p:txBody>
          <a:bodyPr vert="horz" lIns="121899" tIns="60949" rIns="121899" bIns="60949" rtlCol="0" anchor="b"/>
          <a:lstStyle/>
          <a:p>
            <a:fld id="{DA60BA0E-20D0-4E7C-B286-26C960A6788F}" type="slidenum"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pPr/>
              <a:t>9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82C0228-B759-4697-A389-BC2D0CFB3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7012" y="6144529"/>
            <a:ext cx="409604" cy="5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9309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http://purl.org/dc/elements/1.1/"/>
    <ds:schemaRef ds:uri="http://www.w3.org/XML/1998/namespace"/>
    <ds:schemaRef ds:uri="4873beb7-5857-4685-be1f-d57550cc96cc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207</TotalTime>
  <Words>456</Words>
  <Application>Microsoft Office PowerPoint</Application>
  <PresentationFormat>Custom</PresentationFormat>
  <Paragraphs>92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Segoe UI</vt:lpstr>
      <vt:lpstr>Segoe UI Semibold</vt:lpstr>
      <vt:lpstr>Books 16x9</vt:lpstr>
      <vt:lpstr>Liberalism</vt:lpstr>
      <vt:lpstr>Man Stands Before God</vt:lpstr>
      <vt:lpstr>The Spirit of Liberalism</vt:lpstr>
      <vt:lpstr>Liberalism: What is it?</vt:lpstr>
      <vt:lpstr>Bible Patterns are  God’s Patterns</vt:lpstr>
      <vt:lpstr>Commanded to Obey  God’s Word, Joshua 1:5-9</vt:lpstr>
      <vt:lpstr>The Spirit of Liberalism in Israel Isaiah 30:8-14</vt:lpstr>
      <vt:lpstr>The Spirit of Liberalism in Israel Isaiah 30:8-14</vt:lpstr>
      <vt:lpstr>The Spirit of Liberalism Heard Among Christians (Isa. 30:8-14)</vt:lpstr>
      <vt:lpstr>Liberalism: “It’s no big deal”</vt:lpstr>
      <vt:lpstr>Liberalism: “It’s no big deal”</vt:lpstr>
      <vt:lpstr>Liberalism: “It’s no big deal”</vt:lpstr>
      <vt:lpstr>Liberalism Minimizes…</vt:lpstr>
      <vt:lpstr>Liberalism Maximizes…</vt:lpstr>
      <vt:lpstr>Liberalism does not Tremble before God, Psalm 99:1-3</vt:lpstr>
      <vt:lpstr>Liberalism Gets Upset Over Sermons Like This!</vt:lpstr>
      <vt:lpstr>It is a “big deal” to God!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Liberalism</dc:title>
  <dc:creator>Joe R Price</dc:creator>
  <cp:lastModifiedBy>Joe R Price</cp:lastModifiedBy>
  <cp:revision>64</cp:revision>
  <dcterms:created xsi:type="dcterms:W3CDTF">2017-07-31T16:40:27Z</dcterms:created>
  <dcterms:modified xsi:type="dcterms:W3CDTF">2017-08-08T21:16:36Z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