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13"/>
  </p:notesMasterIdLst>
  <p:sldIdLst>
    <p:sldId id="256" r:id="rId3"/>
    <p:sldId id="257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7" y="3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97678DB-3F8D-4CD0-BA77-3656CB4B8304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5A5A28D-BDB6-46FF-A1EF-D3D59E3A7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a map of your country.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a map of your country.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a map of your country.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a map of your country.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a map of your country.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a map of your country.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a map of your country.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a map of your country.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a map of your country.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12217400" cy="6858000"/>
            <a:chOff x="0" y="0"/>
            <a:chExt cx="916305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1292" y="457200"/>
              <a:ext cx="9144000" cy="6400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/>
            <p:cNvSpPr/>
            <p:nvPr/>
          </p:nvSpPr>
          <p:spPr>
            <a:xfrm>
              <a:off x="1292" y="0"/>
              <a:ext cx="9144000" cy="6858000"/>
            </a:xfrm>
            <a:prstGeom prst="rect">
              <a:avLst/>
            </a:prstGeom>
            <a:solidFill>
              <a:schemeClr val="accent2">
                <a:shade val="75000"/>
                <a:alpha val="9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0"/>
              <a:ext cx="9144000" cy="2286000"/>
            </a:xfrm>
            <a:prstGeom prst="rect">
              <a:avLst/>
            </a:prstGeom>
            <a:gradFill flip="none" rotWithShape="1">
              <a:gsLst>
                <a:gs pos="33000">
                  <a:schemeClr val="accent3">
                    <a:alpha val="49000"/>
                  </a:schemeClr>
                </a:gs>
                <a:gs pos="100000">
                  <a:schemeClr val="bg1">
                    <a:alpha val="43000"/>
                  </a:schemeClr>
                </a:gs>
              </a:gsLst>
              <a:lin ang="5400000" scaled="1"/>
              <a:tileRect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92" y="1981200"/>
              <a:ext cx="9144000" cy="609600"/>
            </a:xfrm>
            <a:prstGeom prst="rect">
              <a:avLst/>
            </a:prstGeom>
            <a:solidFill>
              <a:schemeClr val="tx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66" y="2590800"/>
              <a:ext cx="9144000" cy="457200"/>
            </a:xfrm>
            <a:prstGeom prst="rect">
              <a:avLst/>
            </a:prstGeom>
            <a:solidFill>
              <a:schemeClr val="accent6">
                <a:shade val="1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050" y="0"/>
              <a:ext cx="9144000" cy="1981200"/>
            </a:xfrm>
            <a:prstGeom prst="rect">
              <a:avLst/>
            </a:prstGeom>
            <a:gradFill flip="none" rotWithShape="1">
              <a:gsLst>
                <a:gs pos="33000">
                  <a:schemeClr val="accent3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52625"/>
            <a:ext cx="10363200" cy="666750"/>
          </a:xfrm>
        </p:spPr>
        <p:txBody>
          <a:bodyPr/>
          <a:lstStyle>
            <a:lvl1pPr algn="ctr">
              <a:defRPr sz="3600" cap="all" baseline="0"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10363200" cy="3810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8E0F-E544-4EEF-A087-4B2573C8BF3D}" type="datetime1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>
            <a:shade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228600"/>
            <a:ext cx="12192000" cy="6400800"/>
            <a:chOff x="0" y="228600"/>
            <a:chExt cx="9144000" cy="64008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0" y="228600"/>
              <a:ext cx="9144000" cy="6400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/>
            <p:cNvSpPr/>
            <p:nvPr/>
          </p:nvSpPr>
          <p:spPr>
            <a:xfrm>
              <a:off x="0" y="228600"/>
              <a:ext cx="9144000" cy="6400800"/>
            </a:xfrm>
            <a:prstGeom prst="rect">
              <a:avLst/>
            </a:prstGeom>
            <a:solidFill>
              <a:schemeClr val="accent2">
                <a:shade val="50000"/>
                <a:alpha val="93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228600"/>
              <a:ext cx="9144000" cy="6199632"/>
            </a:xfrm>
            <a:prstGeom prst="rect">
              <a:avLst/>
            </a:prstGeom>
            <a:gradFill>
              <a:gsLst>
                <a:gs pos="66000">
                  <a:schemeClr val="accent3">
                    <a:alpha val="79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505201"/>
            <a:ext cx="10363200" cy="1362075"/>
          </a:xfrm>
        </p:spPr>
        <p:txBody>
          <a:bodyPr anchor="b" anchorCtr="0"/>
          <a:lstStyle>
            <a:lvl1pPr algn="l">
              <a:defRPr sz="3600" b="0" cap="all" baseline="0"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876802"/>
            <a:ext cx="10363200" cy="1042987"/>
          </a:xfrm>
        </p:spPr>
        <p:txBody>
          <a:bodyPr anchor="t" anchorCtr="0"/>
          <a:lstStyle>
            <a:lvl1pPr marL="0" indent="0">
              <a:buNone/>
              <a:defRPr sz="1600">
                <a:solidFill>
                  <a:schemeClr val="accent6">
                    <a:shade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7F68-D41D-411B-83CC-496C9813306B}" type="datetime1">
              <a:rPr lang="en-US" smtClean="0"/>
              <a:pPr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503A1-730E-48AC-8BCF-839B8B82CA6D}" type="datetime1">
              <a:rPr lang="en-US" smtClean="0"/>
              <a:pPr/>
              <a:t>7/12/2017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AB87-9496-445F-9D42-ADA6D513440E}" type="datetime1">
              <a:rPr lang="en-US" smtClean="0"/>
              <a:pPr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2619-45FA-4429-8819-109B2F43E25A}" type="datetime1">
              <a:rPr lang="en-US" smtClean="0"/>
              <a:pPr/>
              <a:t>7/12/2017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E789-C665-4CBB-8D81-43FC6BC3D9E9}" type="datetime1">
              <a:rPr lang="en-US" smtClean="0"/>
              <a:pPr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1D4C-934B-47E4-AA54-20378C38211B}" type="datetime1">
              <a:rPr lang="en-US" smtClean="0"/>
              <a:pPr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6">
                <a:shade val="10000"/>
              </a:schemeClr>
            </a:soli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13" name="Rectangle 12"/>
            <p:cNvPicPr>
              <a:picLocks noChangeAspect="1"/>
            </p:cNvPicPr>
            <p:nvPr/>
          </p:nvPicPr>
          <p:blipFill>
            <a:blip r:embed="rId11" cstate="screen"/>
            <a:stretch>
              <a:fillRect/>
            </a:stretch>
          </p:blipFill>
          <p:spPr>
            <a:xfrm>
              <a:off x="0" y="228600"/>
              <a:ext cx="9144000" cy="6400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0" y="228600"/>
              <a:ext cx="9144000" cy="6400800"/>
            </a:xfrm>
            <a:prstGeom prst="rect">
              <a:avLst/>
            </a:prstGeom>
            <a:solidFill>
              <a:schemeClr val="accent2">
                <a:shade val="50000"/>
                <a:alpha val="9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1371601"/>
              <a:ext cx="9144000" cy="5057775"/>
            </a:xfrm>
            <a:prstGeom prst="rect">
              <a:avLst/>
            </a:prstGeom>
            <a:gradFill>
              <a:gsLst>
                <a:gs pos="66000">
                  <a:schemeClr val="accent3">
                    <a:alpha val="79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7013"/>
            <a:ext cx="10972800" cy="1143000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14476"/>
            <a:ext cx="10972800" cy="461168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92637"/>
            <a:ext cx="28448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19C0969-BCA6-4D9F-B038-C9523BED1E9E}" type="datetime1">
              <a:rPr lang="en-US" smtClean="0">
                <a:solidFill>
                  <a:schemeClr val="bg1"/>
                </a:solidFill>
              </a:rPr>
              <a:pPr/>
              <a:t>7/12/2017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92637"/>
            <a:ext cx="38608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92637"/>
            <a:ext cx="28448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D56ECA-4C16-4208-B374-27591EF545A3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slow">
    <p:pull dir="rd"/>
  </p:transition>
  <p:hf hdr="0" ftr="0" dt="0"/>
  <p:txStyles>
    <p:titleStyle>
      <a:lvl1pPr algn="l" rtl="0" eaLnBrk="1" latinLnBrk="0" hangingPunct="1">
        <a:spcBef>
          <a:spcPct val="0"/>
        </a:spcBef>
        <a:buNone/>
        <a:defRPr sz="3600" kern="1200" cap="all" baseline="0">
          <a:solidFill>
            <a:schemeClr val="bg1"/>
          </a:solidFill>
          <a:effectLst>
            <a:outerShdw blurRad="254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accent6">
              <a:shade val="10000"/>
            </a:schemeClr>
          </a:solidFill>
          <a:latin typeface="+mj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accent6">
              <a:shade val="10000"/>
            </a:schemeClr>
          </a:solidFill>
          <a:latin typeface="+mj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6">
              <a:shade val="10000"/>
            </a:schemeClr>
          </a:solidFill>
          <a:latin typeface="+mj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accent6">
              <a:shade val="10000"/>
            </a:schemeClr>
          </a:solidFill>
          <a:latin typeface="+mj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accent6">
              <a:shade val="10000"/>
            </a:schemeClr>
          </a:solidFill>
          <a:latin typeface="+mj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yearinthebible.files.wordpress.com/2014/05/east-of-eden.png?w=615&amp;h=256"/>
          <p:cNvPicPr>
            <a:picLocks noChangeAspect="1" noChangeArrowheads="1"/>
          </p:cNvPicPr>
          <p:nvPr/>
        </p:nvPicPr>
        <p:blipFill>
          <a:blip r:embed="rId3" cstate="screen">
            <a:lum bright="10000"/>
          </a:blip>
          <a:srcRect/>
          <a:stretch>
            <a:fillRect/>
          </a:stretch>
        </p:blipFill>
        <p:spPr bwMode="auto">
          <a:xfrm>
            <a:off x="1524000" y="0"/>
            <a:ext cx="9144000" cy="3799684"/>
          </a:xfrm>
          <a:prstGeom prst="rect">
            <a:avLst/>
          </a:prstGeom>
          <a:noFill/>
        </p:spPr>
      </p:pic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828800" y="2895600"/>
            <a:ext cx="4572000" cy="838200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East of Eden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6764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pull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981200" y="227014"/>
            <a:ext cx="8229600" cy="992187"/>
          </a:xfrm>
        </p:spPr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East of Eden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1828800" y="1524000"/>
            <a:ext cx="8610600" cy="48006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</a:pPr>
            <a:r>
              <a:rPr lang="en-US" sz="3600" dirty="0">
                <a:latin typeface="Cambria" pitchFamily="18" charset="0"/>
              </a:rPr>
              <a:t>Living East of Eden is a </a:t>
            </a:r>
            <a:r>
              <a:rPr lang="en-US" sz="3600" u="sng" dirty="0">
                <a:latin typeface="Cambria" pitchFamily="18" charset="0"/>
              </a:rPr>
              <a:t>metaphor</a:t>
            </a:r>
            <a:r>
              <a:rPr lang="en-US" sz="3600" dirty="0">
                <a:latin typeface="Cambria" pitchFamily="18" charset="0"/>
              </a:rPr>
              <a:t> of life after sin came into the world and into our lives – Of life lived away from God and away from His fellowship-blessings</a:t>
            </a:r>
            <a:endParaRPr lang="en-US" sz="3600" i="1" dirty="0">
              <a:latin typeface="Cambria" pitchFamily="18" charset="0"/>
            </a:endParaRPr>
          </a:p>
          <a:p>
            <a:pPr marL="628650" lvl="1">
              <a:spcBef>
                <a:spcPts val="400"/>
              </a:spcBef>
            </a:pPr>
            <a:r>
              <a:rPr lang="en-US" sz="3200" dirty="0">
                <a:latin typeface="Cambria" pitchFamily="18" charset="0"/>
              </a:rPr>
              <a:t>Sin, death and judgment</a:t>
            </a:r>
          </a:p>
          <a:p>
            <a:pPr marL="628650" lvl="1">
              <a:spcBef>
                <a:spcPts val="400"/>
              </a:spcBef>
            </a:pPr>
            <a:r>
              <a:rPr lang="en-US" sz="3200" dirty="0">
                <a:latin typeface="Cambria" pitchFamily="18" charset="0"/>
              </a:rPr>
              <a:t>Redemption (grace, salvation and hope)</a:t>
            </a:r>
          </a:p>
          <a:p>
            <a:pPr>
              <a:spcBef>
                <a:spcPts val="400"/>
              </a:spcBef>
            </a:pPr>
            <a:r>
              <a:rPr lang="en-US" sz="3600" dirty="0">
                <a:latin typeface="Cambria" pitchFamily="18" charset="0"/>
              </a:rPr>
              <a:t>Live by faith, obeying Jesus, and enter the  eternal Garden of God, </a:t>
            </a:r>
            <a:r>
              <a:rPr lang="en-US" sz="3600" i="1" dirty="0">
                <a:latin typeface="Cambria" pitchFamily="18" charset="0"/>
              </a:rPr>
              <a:t>Rev. 22:1-3; 2:7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629400"/>
            <a:ext cx="2133600" cy="228600"/>
          </a:xfrm>
        </p:spPr>
        <p:txBody>
          <a:bodyPr/>
          <a:lstStyle/>
          <a:p>
            <a:fld id="{62D56ECA-4C16-4208-B374-27591EF545A3}" type="slidenum">
              <a:rPr lang="en-US" sz="1400"/>
              <a:pPr/>
              <a:t>10</a:t>
            </a:fld>
            <a:endParaRPr lang="en-US" sz="1400" dirty="0"/>
          </a:p>
        </p:txBody>
      </p:sp>
      <p:pic>
        <p:nvPicPr>
          <p:cNvPr id="8" name="Picture 2" descr="https://yearinthebible.files.wordpress.com/2014/05/east-of-eden.png?w=615&amp;h=256"/>
          <p:cNvPicPr>
            <a:picLocks noChangeAspect="1" noChangeArrowheads="1"/>
          </p:cNvPicPr>
          <p:nvPr/>
        </p:nvPicPr>
        <p:blipFill>
          <a:blip r:embed="rId3" cstate="screen">
            <a:lum bright="10000"/>
          </a:blip>
          <a:srcRect/>
          <a:stretch>
            <a:fillRect/>
          </a:stretch>
        </p:blipFill>
        <p:spPr bwMode="auto">
          <a:xfrm>
            <a:off x="7324724" y="0"/>
            <a:ext cx="3343276" cy="137160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676400" y="5943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981200" y="227014"/>
            <a:ext cx="8229600" cy="992187"/>
          </a:xfrm>
        </p:spPr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East of Eden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2057400" y="1752601"/>
            <a:ext cx="7924800" cy="43735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600" dirty="0">
                <a:latin typeface="Cambria" pitchFamily="18" charset="0"/>
              </a:rPr>
              <a:t>East of Eden is away from the land     of God’s fellowship-blessings</a:t>
            </a:r>
          </a:p>
          <a:p>
            <a:pPr>
              <a:spcBef>
                <a:spcPts val="1200"/>
              </a:spcBef>
            </a:pPr>
            <a:r>
              <a:rPr lang="en-US" sz="3600" dirty="0">
                <a:latin typeface="Cambria" pitchFamily="18" charset="0"/>
              </a:rPr>
              <a:t>East of Eden is the land where great hopes turn to awful ruin</a:t>
            </a:r>
          </a:p>
          <a:p>
            <a:pPr>
              <a:spcBef>
                <a:spcPts val="1200"/>
              </a:spcBef>
            </a:pPr>
            <a:r>
              <a:rPr lang="en-US" sz="3600" dirty="0">
                <a:latin typeface="Cambria" pitchFamily="18" charset="0"/>
              </a:rPr>
              <a:t>Living “East of Eden” is Paradise lost, and efforts to regain it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76400" y="5943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629400"/>
            <a:ext cx="2133600" cy="228600"/>
          </a:xfrm>
        </p:spPr>
        <p:txBody>
          <a:bodyPr/>
          <a:lstStyle/>
          <a:p>
            <a:fld id="{62D56ECA-4C16-4208-B374-27591EF545A3}" type="slidenum">
              <a:rPr lang="en-US" sz="1400"/>
              <a:pPr/>
              <a:t>2</a:t>
            </a:fld>
            <a:endParaRPr lang="en-US" sz="1400" dirty="0"/>
          </a:p>
        </p:txBody>
      </p:sp>
      <p:pic>
        <p:nvPicPr>
          <p:cNvPr id="18434" name="Picture 2" descr="https://yearinthebible.files.wordpress.com/2014/05/east-of-eden.png?w=615&amp;h=256"/>
          <p:cNvPicPr>
            <a:picLocks noChangeAspect="1" noChangeArrowheads="1"/>
          </p:cNvPicPr>
          <p:nvPr/>
        </p:nvPicPr>
        <p:blipFill>
          <a:blip r:embed="rId4" cstate="screen">
            <a:lum bright="10000"/>
          </a:blip>
          <a:srcRect/>
          <a:stretch>
            <a:fillRect/>
          </a:stretch>
        </p:blipFill>
        <p:spPr bwMode="auto">
          <a:xfrm>
            <a:off x="7324724" y="0"/>
            <a:ext cx="3343276" cy="1371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981200" y="227014"/>
            <a:ext cx="8229600" cy="992187"/>
          </a:xfrm>
        </p:spPr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East of Eden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1981200" y="1676401"/>
            <a:ext cx="8001000" cy="44497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mbria" pitchFamily="18" charset="0"/>
              </a:rPr>
              <a:t>East of Eden: We see lives damaged   by sinful choices, needing redemption</a:t>
            </a:r>
          </a:p>
          <a:p>
            <a:pPr lvl="1"/>
            <a:r>
              <a:rPr lang="en-US" sz="3200" dirty="0">
                <a:latin typeface="Cambria" pitchFamily="18" charset="0"/>
              </a:rPr>
              <a:t>Adam and Eve, </a:t>
            </a:r>
            <a:r>
              <a:rPr lang="en-US" sz="3200" i="1" dirty="0">
                <a:latin typeface="Cambria" pitchFamily="18" charset="0"/>
              </a:rPr>
              <a:t>Genesis 3:23-24</a:t>
            </a:r>
          </a:p>
          <a:p>
            <a:pPr lvl="1"/>
            <a:r>
              <a:rPr lang="en-US" sz="3200" dirty="0">
                <a:latin typeface="Cambria" pitchFamily="18" charset="0"/>
              </a:rPr>
              <a:t>Cain, </a:t>
            </a:r>
            <a:r>
              <a:rPr lang="en-US" sz="3200" i="1" dirty="0">
                <a:latin typeface="Cambria" pitchFamily="18" charset="0"/>
              </a:rPr>
              <a:t>Genesis 4:16</a:t>
            </a:r>
          </a:p>
          <a:p>
            <a:pPr lvl="1"/>
            <a:r>
              <a:rPr lang="en-US" sz="3200" dirty="0">
                <a:latin typeface="Cambria" pitchFamily="18" charset="0"/>
              </a:rPr>
              <a:t>Builders of tower of Babel, </a:t>
            </a:r>
            <a:r>
              <a:rPr lang="en-US" sz="3200" i="1" dirty="0">
                <a:latin typeface="Cambria" pitchFamily="18" charset="0"/>
              </a:rPr>
              <a:t>Genesis 11:2</a:t>
            </a:r>
          </a:p>
          <a:p>
            <a:pPr lvl="1"/>
            <a:r>
              <a:rPr lang="en-US" sz="3200" dirty="0">
                <a:latin typeface="Cambria" pitchFamily="18" charset="0"/>
              </a:rPr>
              <a:t>Lot, </a:t>
            </a:r>
            <a:r>
              <a:rPr lang="en-US" sz="3200" i="1" dirty="0">
                <a:latin typeface="Cambria" pitchFamily="18" charset="0"/>
              </a:rPr>
              <a:t>Genesis 13:10-11</a:t>
            </a:r>
          </a:p>
          <a:p>
            <a:pPr lvl="1"/>
            <a:r>
              <a:rPr lang="en-US" sz="3200" dirty="0">
                <a:latin typeface="Cambria" pitchFamily="18" charset="0"/>
              </a:rPr>
              <a:t>Sodom and Gomorrah, </a:t>
            </a:r>
            <a:r>
              <a:rPr lang="en-US" sz="3200" i="1" dirty="0">
                <a:latin typeface="Cambria" pitchFamily="18" charset="0"/>
              </a:rPr>
              <a:t>Genesis 13:11-13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629400"/>
            <a:ext cx="2133600" cy="228600"/>
          </a:xfrm>
        </p:spPr>
        <p:txBody>
          <a:bodyPr/>
          <a:lstStyle/>
          <a:p>
            <a:fld id="{62D56ECA-4C16-4208-B374-27591EF545A3}" type="slidenum">
              <a:rPr lang="en-US" sz="1400"/>
              <a:pPr/>
              <a:t>3</a:t>
            </a:fld>
            <a:endParaRPr lang="en-US" sz="1400" dirty="0"/>
          </a:p>
        </p:txBody>
      </p:sp>
      <p:pic>
        <p:nvPicPr>
          <p:cNvPr id="8" name="Picture 2" descr="https://yearinthebible.files.wordpress.com/2014/05/east-of-eden.png?w=615&amp;h=256"/>
          <p:cNvPicPr>
            <a:picLocks noChangeAspect="1" noChangeArrowheads="1"/>
          </p:cNvPicPr>
          <p:nvPr/>
        </p:nvPicPr>
        <p:blipFill>
          <a:blip r:embed="rId3" cstate="screen">
            <a:lum bright="10000"/>
          </a:blip>
          <a:srcRect/>
          <a:stretch>
            <a:fillRect/>
          </a:stretch>
        </p:blipFill>
        <p:spPr bwMode="auto">
          <a:xfrm>
            <a:off x="7324724" y="0"/>
            <a:ext cx="3343276" cy="137160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676400" y="5943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981200" y="227014"/>
            <a:ext cx="8229600" cy="992187"/>
          </a:xfrm>
        </p:spPr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East of Eden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2057400" y="2057401"/>
            <a:ext cx="8153400" cy="40687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mbria" pitchFamily="18" charset="0"/>
              </a:rPr>
              <a:t>All of us have lived East of Eden!</a:t>
            </a:r>
          </a:p>
          <a:p>
            <a:r>
              <a:rPr lang="en-US" sz="4000" dirty="0">
                <a:latin typeface="Cambria" pitchFamily="18" charset="0"/>
              </a:rPr>
              <a:t>Christ takes us to the Garden of God, </a:t>
            </a:r>
            <a:r>
              <a:rPr lang="en-US" sz="4000" i="1" dirty="0">
                <a:latin typeface="Cambria" pitchFamily="18" charset="0"/>
              </a:rPr>
              <a:t>Revelation 22:1-5, 13-14</a:t>
            </a:r>
          </a:p>
          <a:p>
            <a:r>
              <a:rPr lang="en-US" sz="4000" dirty="0">
                <a:latin typeface="Cambria" pitchFamily="18" charset="0"/>
              </a:rPr>
              <a:t>There is redemption through the blood of Christ, </a:t>
            </a:r>
            <a:r>
              <a:rPr lang="en-US" sz="4000" i="1" dirty="0">
                <a:latin typeface="Cambria" pitchFamily="18" charset="0"/>
              </a:rPr>
              <a:t>Ephesians 1:7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629400"/>
            <a:ext cx="2133600" cy="228600"/>
          </a:xfrm>
        </p:spPr>
        <p:txBody>
          <a:bodyPr/>
          <a:lstStyle/>
          <a:p>
            <a:fld id="{62D56ECA-4C16-4208-B374-27591EF545A3}" type="slidenum">
              <a:rPr lang="en-US" sz="1400"/>
              <a:pPr/>
              <a:t>4</a:t>
            </a:fld>
            <a:endParaRPr lang="en-US" sz="1400" dirty="0"/>
          </a:p>
        </p:txBody>
      </p:sp>
      <p:pic>
        <p:nvPicPr>
          <p:cNvPr id="8" name="Picture 2" descr="https://yearinthebible.files.wordpress.com/2014/05/east-of-eden.png?w=615&amp;h=256"/>
          <p:cNvPicPr>
            <a:picLocks noChangeAspect="1" noChangeArrowheads="1"/>
          </p:cNvPicPr>
          <p:nvPr/>
        </p:nvPicPr>
        <p:blipFill>
          <a:blip r:embed="rId3" cstate="screen">
            <a:lum bright="10000"/>
          </a:blip>
          <a:srcRect/>
          <a:stretch>
            <a:fillRect/>
          </a:stretch>
        </p:blipFill>
        <p:spPr bwMode="auto">
          <a:xfrm>
            <a:off x="7324724" y="0"/>
            <a:ext cx="3343276" cy="137160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676400" y="5943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981200" y="227014"/>
            <a:ext cx="8229600" cy="992187"/>
          </a:xfrm>
        </p:spPr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East of Eden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1981200" y="1524000"/>
            <a:ext cx="8153400" cy="49530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600" b="1" cap="small" dirty="0">
                <a:latin typeface="Cambria" pitchFamily="18" charset="0"/>
              </a:rPr>
              <a:t>Where People Trusted their Own Wisdom and Will instead of God’s</a:t>
            </a:r>
            <a:r>
              <a:rPr lang="en-US" sz="3600" cap="small" dirty="0">
                <a:latin typeface="Cambria" pitchFamily="18" charset="0"/>
              </a:rPr>
              <a:t>,</a:t>
            </a:r>
            <a:r>
              <a:rPr lang="en-US" sz="3600" b="1" cap="small" dirty="0">
                <a:latin typeface="Cambria" pitchFamily="18" charset="0"/>
              </a:rPr>
              <a:t> </a:t>
            </a:r>
            <a:r>
              <a:rPr lang="en-US" sz="3600" i="1" dirty="0">
                <a:latin typeface="Cambria" pitchFamily="18" charset="0"/>
              </a:rPr>
              <a:t>Genesis 4:16, 19-24</a:t>
            </a:r>
          </a:p>
          <a:p>
            <a:pPr lvl="1">
              <a:spcBef>
                <a:spcPts val="600"/>
              </a:spcBef>
            </a:pPr>
            <a:r>
              <a:rPr lang="en-US" sz="3400" dirty="0">
                <a:latin typeface="Cambria" pitchFamily="18" charset="0"/>
              </a:rPr>
              <a:t>Left God’s presence, </a:t>
            </a:r>
            <a:r>
              <a:rPr lang="en-US" sz="3400" i="1" dirty="0">
                <a:latin typeface="Cambria" pitchFamily="18" charset="0"/>
              </a:rPr>
              <a:t>4:16; John 14:23</a:t>
            </a:r>
          </a:p>
          <a:p>
            <a:pPr lvl="1">
              <a:spcBef>
                <a:spcPts val="600"/>
              </a:spcBef>
            </a:pPr>
            <a:r>
              <a:rPr lang="en-US" sz="3400" dirty="0">
                <a:latin typeface="Cambria" pitchFamily="18" charset="0"/>
              </a:rPr>
              <a:t>Marriage and home corrupted, </a:t>
            </a:r>
            <a:r>
              <a:rPr lang="en-US" sz="3400" i="1" dirty="0">
                <a:latin typeface="Cambria" pitchFamily="18" charset="0"/>
              </a:rPr>
              <a:t>4:19 (2:21-24)</a:t>
            </a:r>
          </a:p>
          <a:p>
            <a:pPr lvl="1">
              <a:spcBef>
                <a:spcPts val="600"/>
              </a:spcBef>
            </a:pPr>
            <a:r>
              <a:rPr lang="en-US" sz="3400" dirty="0">
                <a:latin typeface="Cambria" pitchFamily="18" charset="0"/>
              </a:rPr>
              <a:t>Oppression and injustice increased, </a:t>
            </a:r>
            <a:r>
              <a:rPr lang="en-US" sz="3400" i="1" dirty="0">
                <a:latin typeface="Cambria" pitchFamily="18" charset="0"/>
              </a:rPr>
              <a:t>4:23-24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629400"/>
            <a:ext cx="2133600" cy="228600"/>
          </a:xfrm>
        </p:spPr>
        <p:txBody>
          <a:bodyPr/>
          <a:lstStyle/>
          <a:p>
            <a:fld id="{62D56ECA-4C16-4208-B374-27591EF545A3}" type="slidenum">
              <a:rPr lang="en-US" sz="1400"/>
              <a:pPr/>
              <a:t>5</a:t>
            </a:fld>
            <a:endParaRPr lang="en-US" sz="1400" dirty="0"/>
          </a:p>
        </p:txBody>
      </p:sp>
      <p:pic>
        <p:nvPicPr>
          <p:cNvPr id="8" name="Picture 2" descr="https://yearinthebible.files.wordpress.com/2014/05/east-of-eden.png?w=615&amp;h=256"/>
          <p:cNvPicPr>
            <a:picLocks noChangeAspect="1" noChangeArrowheads="1"/>
          </p:cNvPicPr>
          <p:nvPr/>
        </p:nvPicPr>
        <p:blipFill>
          <a:blip r:embed="rId3" cstate="screen">
            <a:lum bright="10000"/>
          </a:blip>
          <a:srcRect/>
          <a:stretch>
            <a:fillRect/>
          </a:stretch>
        </p:blipFill>
        <p:spPr bwMode="auto">
          <a:xfrm>
            <a:off x="7324724" y="0"/>
            <a:ext cx="3343276" cy="137160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676400" y="5943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981200" y="227014"/>
            <a:ext cx="8229600" cy="992187"/>
          </a:xfrm>
        </p:spPr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East of Eden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1905000" y="1524000"/>
            <a:ext cx="8382000" cy="4800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600" b="1" cap="small" dirty="0">
                <a:latin typeface="Cambria" pitchFamily="18" charset="0"/>
              </a:rPr>
              <a:t>Where People “Began to Call on the Name of the Lord</a:t>
            </a:r>
            <a:r>
              <a:rPr lang="en-US" sz="3600" cap="small" dirty="0">
                <a:latin typeface="Cambria" pitchFamily="18" charset="0"/>
              </a:rPr>
              <a:t>,</a:t>
            </a:r>
            <a:r>
              <a:rPr lang="en-US" sz="3600" b="1" cap="small" dirty="0">
                <a:latin typeface="Cambria" pitchFamily="18" charset="0"/>
              </a:rPr>
              <a:t>” </a:t>
            </a:r>
            <a:r>
              <a:rPr lang="en-US" sz="3600" i="1" dirty="0">
                <a:latin typeface="Cambria" pitchFamily="18" charset="0"/>
              </a:rPr>
              <a:t>Genesis 4:25-26</a:t>
            </a:r>
          </a:p>
          <a:p>
            <a:pPr marL="571500" lvl="1">
              <a:spcBef>
                <a:spcPts val="600"/>
              </a:spcBef>
            </a:pPr>
            <a:r>
              <a:rPr lang="en-US" sz="3200" dirty="0">
                <a:latin typeface="Cambria" pitchFamily="18" charset="0"/>
              </a:rPr>
              <a:t>God did not forget His promise, </a:t>
            </a:r>
            <a:r>
              <a:rPr lang="en-US" sz="3200" i="1" dirty="0">
                <a:latin typeface="Cambria" pitchFamily="18" charset="0"/>
              </a:rPr>
              <a:t>Gen. 3:15</a:t>
            </a:r>
          </a:p>
          <a:p>
            <a:pPr marL="571500" lvl="1">
              <a:spcBef>
                <a:spcPts val="600"/>
              </a:spcBef>
            </a:pPr>
            <a:r>
              <a:rPr lang="en-US" sz="3200" dirty="0">
                <a:latin typeface="Cambria" pitchFamily="18" charset="0"/>
              </a:rPr>
              <a:t>God gives children as a comfort, </a:t>
            </a:r>
            <a:r>
              <a:rPr lang="en-US" sz="3200" i="1" dirty="0">
                <a:latin typeface="Cambria" pitchFamily="18" charset="0"/>
              </a:rPr>
              <a:t>Psa. 127:3</a:t>
            </a:r>
          </a:p>
          <a:p>
            <a:pPr marL="571500" lvl="1">
              <a:spcBef>
                <a:spcPts val="600"/>
              </a:spcBef>
            </a:pPr>
            <a:r>
              <a:rPr lang="en-US" sz="3200" dirty="0">
                <a:latin typeface="Cambria" pitchFamily="18" charset="0"/>
              </a:rPr>
              <a:t>The blessing of free will is confirmed there,  </a:t>
            </a:r>
            <a:r>
              <a:rPr lang="en-US" sz="3200" i="1" dirty="0">
                <a:latin typeface="Cambria" pitchFamily="18" charset="0"/>
              </a:rPr>
              <a:t>Ezekiel 18:14-18</a:t>
            </a:r>
          </a:p>
          <a:p>
            <a:pPr marL="571500" lvl="1">
              <a:spcBef>
                <a:spcPts val="600"/>
              </a:spcBef>
            </a:pPr>
            <a:r>
              <a:rPr lang="en-US" sz="3200" dirty="0">
                <a:latin typeface="Cambria" pitchFamily="18" charset="0"/>
              </a:rPr>
              <a:t>Our culture does not define our faith: We must live above the culture, </a:t>
            </a:r>
            <a:r>
              <a:rPr lang="en-US" sz="3200" i="1" dirty="0">
                <a:latin typeface="Cambria" pitchFamily="18" charset="0"/>
              </a:rPr>
              <a:t>Rom. 13:11-14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629400"/>
            <a:ext cx="2133600" cy="228600"/>
          </a:xfrm>
        </p:spPr>
        <p:txBody>
          <a:bodyPr/>
          <a:lstStyle/>
          <a:p>
            <a:fld id="{62D56ECA-4C16-4208-B374-27591EF545A3}" type="slidenum">
              <a:rPr lang="en-US" sz="1400"/>
              <a:pPr/>
              <a:t>6</a:t>
            </a:fld>
            <a:endParaRPr lang="en-US" sz="1400" dirty="0"/>
          </a:p>
        </p:txBody>
      </p:sp>
      <p:pic>
        <p:nvPicPr>
          <p:cNvPr id="8" name="Picture 2" descr="https://yearinthebible.files.wordpress.com/2014/05/east-of-eden.png?w=615&amp;h=256"/>
          <p:cNvPicPr>
            <a:picLocks noChangeAspect="1" noChangeArrowheads="1"/>
          </p:cNvPicPr>
          <p:nvPr/>
        </p:nvPicPr>
        <p:blipFill>
          <a:blip r:embed="rId3" cstate="screen">
            <a:lum bright="10000"/>
          </a:blip>
          <a:srcRect/>
          <a:stretch>
            <a:fillRect/>
          </a:stretch>
        </p:blipFill>
        <p:spPr bwMode="auto">
          <a:xfrm>
            <a:off x="7324724" y="0"/>
            <a:ext cx="3343276" cy="137160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676400" y="5943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981200" y="227014"/>
            <a:ext cx="8229600" cy="992187"/>
          </a:xfrm>
        </p:spPr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East of Eden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1905000" y="1752600"/>
            <a:ext cx="8534400" cy="45720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800" b="1" cap="small" dirty="0">
                <a:latin typeface="Cambria" pitchFamily="18" charset="0"/>
              </a:rPr>
              <a:t>Where People Thoroughly Corrupted Themselves</a:t>
            </a:r>
            <a:r>
              <a:rPr lang="en-US" sz="3800" cap="small" dirty="0">
                <a:latin typeface="Cambria" pitchFamily="18" charset="0"/>
              </a:rPr>
              <a:t>,</a:t>
            </a:r>
            <a:r>
              <a:rPr lang="en-US" sz="3800" b="1" cap="small" dirty="0">
                <a:latin typeface="Cambria" pitchFamily="18" charset="0"/>
              </a:rPr>
              <a:t> </a:t>
            </a:r>
            <a:r>
              <a:rPr lang="en-US" sz="3800" i="1" dirty="0">
                <a:latin typeface="Cambria" pitchFamily="18" charset="0"/>
              </a:rPr>
              <a:t>Genesis 6:1-5, 11-12</a:t>
            </a:r>
          </a:p>
          <a:p>
            <a:pPr marL="571500" lvl="1">
              <a:spcBef>
                <a:spcPts val="600"/>
              </a:spcBef>
            </a:pPr>
            <a:r>
              <a:rPr lang="en-US" sz="3600" u="sng" dirty="0">
                <a:latin typeface="Cambria" pitchFamily="18" charset="0"/>
              </a:rPr>
              <a:t>Spiritual indifference </a:t>
            </a:r>
          </a:p>
          <a:p>
            <a:pPr marL="971550" lvl="2">
              <a:spcBef>
                <a:spcPts val="600"/>
              </a:spcBef>
            </a:pPr>
            <a:r>
              <a:rPr lang="en-US" sz="3200" dirty="0">
                <a:latin typeface="Cambria" pitchFamily="18" charset="0"/>
              </a:rPr>
              <a:t>No love for God, </a:t>
            </a:r>
            <a:r>
              <a:rPr lang="en-US" sz="3200" i="1" dirty="0">
                <a:latin typeface="Cambria" pitchFamily="18" charset="0"/>
              </a:rPr>
              <a:t>6:2 (Matthew 22:37)</a:t>
            </a:r>
          </a:p>
          <a:p>
            <a:pPr marL="571500" lvl="1">
              <a:spcBef>
                <a:spcPts val="600"/>
              </a:spcBef>
            </a:pPr>
            <a:r>
              <a:rPr lang="en-US" sz="3600" u="sng" dirty="0">
                <a:latin typeface="Cambria" pitchFamily="18" charset="0"/>
              </a:rPr>
              <a:t>Violence</a:t>
            </a:r>
          </a:p>
          <a:p>
            <a:pPr marL="971550" lvl="2">
              <a:spcBef>
                <a:spcPts val="600"/>
              </a:spcBef>
            </a:pPr>
            <a:r>
              <a:rPr lang="en-US" sz="3200" dirty="0">
                <a:latin typeface="Cambria" pitchFamily="18" charset="0"/>
              </a:rPr>
              <a:t>No love for fellow man, </a:t>
            </a:r>
            <a:r>
              <a:rPr lang="en-US" sz="3200" i="1" dirty="0">
                <a:latin typeface="Cambria" pitchFamily="18" charset="0"/>
              </a:rPr>
              <a:t>6:3-4 (Matt. 22:39)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629400"/>
            <a:ext cx="2133600" cy="228600"/>
          </a:xfrm>
        </p:spPr>
        <p:txBody>
          <a:bodyPr/>
          <a:lstStyle/>
          <a:p>
            <a:fld id="{62D56ECA-4C16-4208-B374-27591EF545A3}" type="slidenum">
              <a:rPr lang="en-US" sz="1400"/>
              <a:pPr/>
              <a:t>7</a:t>
            </a:fld>
            <a:endParaRPr lang="en-US" sz="1400" dirty="0"/>
          </a:p>
        </p:txBody>
      </p:sp>
      <p:pic>
        <p:nvPicPr>
          <p:cNvPr id="8" name="Picture 2" descr="https://yearinthebible.files.wordpress.com/2014/05/east-of-eden.png?w=615&amp;h=256"/>
          <p:cNvPicPr>
            <a:picLocks noChangeAspect="1" noChangeArrowheads="1"/>
          </p:cNvPicPr>
          <p:nvPr/>
        </p:nvPicPr>
        <p:blipFill>
          <a:blip r:embed="rId3" cstate="screen">
            <a:lum bright="10000"/>
          </a:blip>
          <a:srcRect/>
          <a:stretch>
            <a:fillRect/>
          </a:stretch>
        </p:blipFill>
        <p:spPr bwMode="auto">
          <a:xfrm>
            <a:off x="7324724" y="0"/>
            <a:ext cx="3343276" cy="137160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676400" y="5943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981200" y="227014"/>
            <a:ext cx="8229600" cy="992187"/>
          </a:xfrm>
        </p:spPr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East of Eden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2057400" y="1676400"/>
            <a:ext cx="8229600" cy="4648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800" b="1" cap="small" dirty="0">
                <a:latin typeface="Cambria" pitchFamily="18" charset="0"/>
              </a:rPr>
              <a:t>Where God’s Judgment against Sin was Announced and Applied</a:t>
            </a:r>
            <a:r>
              <a:rPr lang="en-US" sz="3800" cap="small" dirty="0">
                <a:latin typeface="Cambria" pitchFamily="18" charset="0"/>
              </a:rPr>
              <a:t>,</a:t>
            </a:r>
            <a:r>
              <a:rPr lang="en-US" sz="3800" b="1" cap="small" dirty="0">
                <a:latin typeface="Cambria" pitchFamily="18" charset="0"/>
              </a:rPr>
              <a:t>      </a:t>
            </a:r>
            <a:r>
              <a:rPr lang="en-US" sz="3800" i="1" dirty="0">
                <a:latin typeface="Cambria" pitchFamily="18" charset="0"/>
              </a:rPr>
              <a:t>Genesis 6:6-7, 13, 17; 7:11-12, 19</a:t>
            </a:r>
          </a:p>
          <a:p>
            <a:pPr marL="571500" lvl="1">
              <a:spcBef>
                <a:spcPts val="600"/>
              </a:spcBef>
            </a:pPr>
            <a:r>
              <a:rPr lang="en-US" sz="3600" dirty="0">
                <a:latin typeface="Cambria" pitchFamily="18" charset="0"/>
              </a:rPr>
              <a:t>Water judgment foretells fire judgment, </a:t>
            </a:r>
            <a:r>
              <a:rPr lang="en-US" sz="3600" i="1" dirty="0">
                <a:latin typeface="Cambria" pitchFamily="18" charset="0"/>
              </a:rPr>
              <a:t>2 Peter 3:5-7</a:t>
            </a:r>
          </a:p>
          <a:p>
            <a:pPr marL="571500" lvl="1">
              <a:spcBef>
                <a:spcPts val="600"/>
              </a:spcBef>
            </a:pPr>
            <a:r>
              <a:rPr lang="en-US" sz="3600" dirty="0">
                <a:latin typeface="Cambria" pitchFamily="18" charset="0"/>
              </a:rPr>
              <a:t>How we live now determines our future judgment, </a:t>
            </a:r>
            <a:r>
              <a:rPr lang="en-US" sz="3600" i="1" dirty="0">
                <a:latin typeface="Cambria" pitchFamily="18" charset="0"/>
              </a:rPr>
              <a:t>John 5:28-29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629400"/>
            <a:ext cx="2133600" cy="228600"/>
          </a:xfrm>
        </p:spPr>
        <p:txBody>
          <a:bodyPr/>
          <a:lstStyle/>
          <a:p>
            <a:fld id="{62D56ECA-4C16-4208-B374-27591EF545A3}" type="slidenum">
              <a:rPr lang="en-US" sz="1400"/>
              <a:pPr/>
              <a:t>8</a:t>
            </a:fld>
            <a:endParaRPr lang="en-US" sz="1400" dirty="0"/>
          </a:p>
        </p:txBody>
      </p:sp>
      <p:pic>
        <p:nvPicPr>
          <p:cNvPr id="8" name="Picture 2" descr="https://yearinthebible.files.wordpress.com/2014/05/east-of-eden.png?w=615&amp;h=256"/>
          <p:cNvPicPr>
            <a:picLocks noChangeAspect="1" noChangeArrowheads="1"/>
          </p:cNvPicPr>
          <p:nvPr/>
        </p:nvPicPr>
        <p:blipFill>
          <a:blip r:embed="rId3" cstate="screen">
            <a:lum bright="10000"/>
          </a:blip>
          <a:srcRect/>
          <a:stretch>
            <a:fillRect/>
          </a:stretch>
        </p:blipFill>
        <p:spPr bwMode="auto">
          <a:xfrm>
            <a:off x="7324724" y="0"/>
            <a:ext cx="3343276" cy="137160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676400" y="5943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981200" y="227014"/>
            <a:ext cx="8229600" cy="992187"/>
          </a:xfrm>
        </p:spPr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East of Eden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8763000" cy="487680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3800" b="1" cap="small" dirty="0">
                <a:latin typeface="Cambria" pitchFamily="18" charset="0"/>
              </a:rPr>
              <a:t>Where Noah Found Grace in the     Eyes  of the Lord</a:t>
            </a:r>
            <a:r>
              <a:rPr lang="en-US" sz="3800" cap="small" dirty="0">
                <a:latin typeface="Cambria" pitchFamily="18" charset="0"/>
              </a:rPr>
              <a:t>,</a:t>
            </a:r>
            <a:r>
              <a:rPr lang="en-US" sz="3800" b="1" cap="small" dirty="0">
                <a:latin typeface="Cambria" pitchFamily="18" charset="0"/>
              </a:rPr>
              <a:t> </a:t>
            </a:r>
            <a:r>
              <a:rPr lang="en-US" sz="3800" i="1" dirty="0">
                <a:latin typeface="Cambria" pitchFamily="18" charset="0"/>
              </a:rPr>
              <a:t>Genesis 6:8</a:t>
            </a:r>
          </a:p>
          <a:p>
            <a:pPr marL="571500" lvl="1">
              <a:spcBef>
                <a:spcPts val="300"/>
              </a:spcBef>
            </a:pPr>
            <a:r>
              <a:rPr lang="en-US" sz="3600" dirty="0">
                <a:latin typeface="Cambria" pitchFamily="18" charset="0"/>
              </a:rPr>
              <a:t>Grace is shown East of Eden:</a:t>
            </a:r>
          </a:p>
          <a:p>
            <a:pPr marL="850900" lvl="2" indent="-282575">
              <a:spcBef>
                <a:spcPts val="300"/>
              </a:spcBef>
            </a:pPr>
            <a:r>
              <a:rPr lang="en-US" sz="3000" u="sng" dirty="0">
                <a:latin typeface="Cambria" pitchFamily="18" charset="0"/>
              </a:rPr>
              <a:t>Announced</a:t>
            </a:r>
            <a:r>
              <a:rPr lang="en-US" sz="3000" dirty="0">
                <a:latin typeface="Cambria" pitchFamily="18" charset="0"/>
              </a:rPr>
              <a:t> by God’s command and </a:t>
            </a:r>
            <a:r>
              <a:rPr lang="en-US" sz="3000" u="sng" dirty="0">
                <a:latin typeface="Cambria" pitchFamily="18" charset="0"/>
              </a:rPr>
              <a:t>received</a:t>
            </a:r>
            <a:r>
              <a:rPr lang="en-US" sz="3000" dirty="0">
                <a:latin typeface="Cambria" pitchFamily="18" charset="0"/>
              </a:rPr>
              <a:t>   by obedient faith, </a:t>
            </a:r>
            <a:r>
              <a:rPr lang="en-US" sz="3000" i="1" dirty="0">
                <a:latin typeface="Cambria" pitchFamily="18" charset="0"/>
              </a:rPr>
              <a:t>Genesis 6:13-14, 22-7:1          (Heb. 11:7;  1 Pet. 3:20-21; Titus 2:11-14)</a:t>
            </a:r>
          </a:p>
          <a:p>
            <a:pPr marL="571500" lvl="1">
              <a:spcBef>
                <a:spcPts val="300"/>
              </a:spcBef>
            </a:pPr>
            <a:r>
              <a:rPr lang="en-US" sz="3600" dirty="0">
                <a:latin typeface="Cambria" pitchFamily="18" charset="0"/>
              </a:rPr>
              <a:t>Hope and Salvation Signaled in the East:</a:t>
            </a:r>
          </a:p>
          <a:p>
            <a:pPr marL="844550" lvl="2" indent="-276225">
              <a:spcBef>
                <a:spcPts val="300"/>
              </a:spcBef>
            </a:pPr>
            <a:r>
              <a:rPr lang="en-US" sz="3000" dirty="0">
                <a:latin typeface="Cambria" pitchFamily="18" charset="0"/>
              </a:rPr>
              <a:t>Messiah, </a:t>
            </a:r>
            <a:r>
              <a:rPr lang="en-US" sz="3000" i="1" dirty="0">
                <a:latin typeface="Cambria" pitchFamily="18" charset="0"/>
              </a:rPr>
              <a:t>Matthew 2:1-2; Galatians 4:4</a:t>
            </a:r>
          </a:p>
          <a:p>
            <a:pPr marL="844550" lvl="2" indent="-276225">
              <a:spcBef>
                <a:spcPts val="300"/>
              </a:spcBef>
            </a:pPr>
            <a:r>
              <a:rPr lang="en-US" sz="3000" dirty="0">
                <a:latin typeface="Cambria" pitchFamily="18" charset="0"/>
              </a:rPr>
              <a:t>Morning Star, </a:t>
            </a:r>
            <a:r>
              <a:rPr lang="en-US" sz="3000" i="1" dirty="0">
                <a:latin typeface="Cambria" pitchFamily="18" charset="0"/>
              </a:rPr>
              <a:t>Revelation 22:16; Luke 1:76-79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629400"/>
            <a:ext cx="2133600" cy="228600"/>
          </a:xfrm>
        </p:spPr>
        <p:txBody>
          <a:bodyPr/>
          <a:lstStyle/>
          <a:p>
            <a:fld id="{62D56ECA-4C16-4208-B374-27591EF545A3}" type="slidenum">
              <a:rPr lang="en-US" sz="1400"/>
              <a:pPr/>
              <a:t>9</a:t>
            </a:fld>
            <a:endParaRPr lang="en-US" sz="1400" dirty="0"/>
          </a:p>
        </p:txBody>
      </p:sp>
      <p:pic>
        <p:nvPicPr>
          <p:cNvPr id="8" name="Picture 2" descr="https://yearinthebible.files.wordpress.com/2014/05/east-of-eden.png?w=615&amp;h=256"/>
          <p:cNvPicPr>
            <a:picLocks noChangeAspect="1" noChangeArrowheads="1"/>
          </p:cNvPicPr>
          <p:nvPr/>
        </p:nvPicPr>
        <p:blipFill>
          <a:blip r:embed="rId3" cstate="screen">
            <a:lum bright="10000"/>
          </a:blip>
          <a:srcRect/>
          <a:stretch>
            <a:fillRect/>
          </a:stretch>
        </p:blipFill>
        <p:spPr bwMode="auto">
          <a:xfrm>
            <a:off x="7324724" y="0"/>
            <a:ext cx="3343276" cy="137160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676400" y="5943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EdCountryRpt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E47E7E"/>
      </a:hlink>
      <a:folHlink>
        <a:srgbClr val="C84447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accent3"/>
        </a:solidFill>
        <a:ln w="25400" cap="rnd" cmpd="sng" algn="ctr">
          <a:noFill/>
          <a:prstDash val="solid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745B0B8-F12E-4BA6-AED8-2FA9328FAD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EdCountryRpt</Template>
  <TotalTime>0</TotalTime>
  <Words>538</Words>
  <Application>Microsoft Office PowerPoint</Application>
  <PresentationFormat>Widescreen</PresentationFormat>
  <Paragraphs>77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EdCountryRpt</vt:lpstr>
      <vt:lpstr>East of Eden</vt:lpstr>
      <vt:lpstr>East of Eden</vt:lpstr>
      <vt:lpstr>East of Eden</vt:lpstr>
      <vt:lpstr>East of Eden</vt:lpstr>
      <vt:lpstr>East of Eden</vt:lpstr>
      <vt:lpstr>East of Eden</vt:lpstr>
      <vt:lpstr>East of Eden</vt:lpstr>
      <vt:lpstr>East of Eden</vt:lpstr>
      <vt:lpstr>East of Eden</vt:lpstr>
      <vt:lpstr>East of Eden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2016-09-09T18:03:43Z</dcterms:created>
  <dcterms:modified xsi:type="dcterms:W3CDTF">2017-07-13T02:46:41Z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TC101659609990</vt:lpwstr>
  </property>
</Properties>
</file>