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1"/>
    <p:sldMasterId id="2147483737" r:id="rId2"/>
  </p:sldMasterIdLst>
  <p:notesMasterIdLst>
    <p:notesMasterId r:id="rId55"/>
  </p:notesMasterIdLst>
  <p:handoutMasterIdLst>
    <p:handoutMasterId r:id="rId56"/>
  </p:handoutMasterIdLst>
  <p:sldIdLst>
    <p:sldId id="331" r:id="rId3"/>
    <p:sldId id="338" r:id="rId4"/>
    <p:sldId id="276" r:id="rId5"/>
    <p:sldId id="282" r:id="rId6"/>
    <p:sldId id="277" r:id="rId7"/>
    <p:sldId id="269" r:id="rId8"/>
    <p:sldId id="278" r:id="rId9"/>
    <p:sldId id="270" r:id="rId10"/>
    <p:sldId id="279" r:id="rId11"/>
    <p:sldId id="281" r:id="rId12"/>
    <p:sldId id="285" r:id="rId13"/>
    <p:sldId id="286" r:id="rId14"/>
    <p:sldId id="287" r:id="rId15"/>
    <p:sldId id="288" r:id="rId16"/>
    <p:sldId id="337" r:id="rId17"/>
    <p:sldId id="290" r:id="rId18"/>
    <p:sldId id="291" r:id="rId19"/>
    <p:sldId id="335" r:id="rId20"/>
    <p:sldId id="271" r:id="rId21"/>
    <p:sldId id="284" r:id="rId22"/>
    <p:sldId id="293" r:id="rId23"/>
    <p:sldId id="292" r:id="rId24"/>
    <p:sldId id="295" r:id="rId25"/>
    <p:sldId id="294" r:id="rId26"/>
    <p:sldId id="296" r:id="rId27"/>
    <p:sldId id="298" r:id="rId28"/>
    <p:sldId id="272" r:id="rId29"/>
    <p:sldId id="300" r:id="rId30"/>
    <p:sldId id="326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8" r:id="rId46"/>
    <p:sldId id="319" r:id="rId47"/>
    <p:sldId id="320" r:id="rId48"/>
    <p:sldId id="321" r:id="rId49"/>
    <p:sldId id="322" r:id="rId50"/>
    <p:sldId id="329" r:id="rId51"/>
    <p:sldId id="330" r:id="rId52"/>
    <p:sldId id="328" r:id="rId53"/>
    <p:sldId id="334" r:id="rId54"/>
  </p:sldIdLst>
  <p:sldSz cx="12192000" cy="6858000"/>
  <p:notesSz cx="6858000" cy="9144000"/>
  <p:embeddedFontLst>
    <p:embeddedFont>
      <p:font typeface="Arial Rounded MT Bold" panose="020F0704030504030204" pitchFamily="34" charset="0"/>
      <p:regular r:id="rId57"/>
    </p:embeddedFont>
    <p:embeddedFont>
      <p:font typeface="Comic Sans MS" panose="030F0702030302020204" pitchFamily="66" charset="0"/>
      <p:regular r:id="rId58"/>
      <p:bold r:id="rId59"/>
      <p:italic r:id="rId60"/>
      <p:boldItalic r:id="rId61"/>
    </p:embeddedFont>
    <p:embeddedFont>
      <p:font typeface="Tahoma" panose="020B0604030504040204" pitchFamily="34" charset="0"/>
      <p:regular r:id="rId62"/>
      <p:bold r:id="rId6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00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96" autoAdjust="0"/>
  </p:normalViewPr>
  <p:slideViewPr>
    <p:cSldViewPr>
      <p:cViewPr varScale="1">
        <p:scale>
          <a:sx n="59" d="100"/>
          <a:sy n="59" d="100"/>
        </p:scale>
        <p:origin x="868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2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4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3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BEC39D4-D7E1-47B8-B13A-F077F87F1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07FDBFE-1AD5-44EF-83D2-380979293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12776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/>
            </a:p>
          </p:txBody>
        </p:sp>
      </p:grpSp>
      <p:sp>
        <p:nvSpPr>
          <p:cNvPr id="768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81B45-AFFF-4A38-B9BE-F7CA6A636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B0543-0B1E-49B9-B654-C8584B4E4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542FB-806C-4CF4-91B3-F8391F6EF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234F65-E806-4D04-8016-35ED439866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742216-AF88-4CB2-A41B-0D2646E02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8BF5E1-96AF-435D-9661-8E3F9FF30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A87146EE-41F4-4D68-BEC1-2106CCCA9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4102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FE2CB1-3349-4742-B5DC-FF9AD6B17C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1CB313-7C31-4F78-B5A9-BD04A4557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C708C6-097D-463E-BC29-39FBF98E83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BDE67E0A-268A-426B-9F00-CA6DCFB03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4025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9464F6-6AAC-4C93-9C8F-ABC09092D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AC2BFB-C8A0-4AC2-A2B9-30FD6DA5DB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CAFA14-DCCC-43A2-A178-8939EB268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F89F9E39-A2E2-4E9B-944B-7BCB1BE3A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3429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7A8F5C4D-0EBA-4385-9B99-B7B06804B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4F492205-7D33-40CD-BF17-CDFAD32DAB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737AB7C-8F6B-4CB5-80B3-A0A621172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DF0995B4-699D-4464-9FDD-EB7E99536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145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D8D575-381A-4875-B5A9-5E7C218578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5CBB72-22CA-46BE-8607-B624CD6030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9ABCC7-4934-4280-AFF5-A85F9056C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C8718003-DB2A-4DBF-8987-9E1C000E9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0898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8F712D-6F05-46BB-A3B6-3D0909D75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76651A-8CA8-4CC8-88A7-420F4A25C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0412BF-729C-4508-B219-5EF84E83D2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9DEBC534-DA84-46DD-B526-9D9989DBF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9696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135A019-7A54-4AC7-BCF1-3BE75FED95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A1DC4A-D571-48B1-835D-6C901ADB44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729FE3-0F08-4590-89E4-0A5BBE2B0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04437D63-76A2-45EF-87B0-F2A518132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4181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652D253E-D7BA-4F45-9A86-84C44438E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70AED556-B865-425F-AA88-974DB720E7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DA5B0379-51D0-4FA1-B29F-1E42211624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8160DA3E-7AEA-4487-AF81-EA0A2321D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8337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A9B92-D3DA-48FB-B2BF-7CF23F80A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1DA2CDEA-FC78-4355-AC1B-E642DA6E0E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52113579-D427-4ECE-97D0-BDB22F7A9A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705F797-BBA9-44E4-8C78-8493641620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C85525F6-1C32-41C4-8B78-A27FE7D69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9967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EC5E4-B5FB-4674-A0B4-180D737ED3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E212DF-0DA8-4289-AC90-58E5EB08B9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6F0EB3-D2E8-421D-977F-653A5DBCE2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17A8B957-FC08-462C-98A1-679A2C49D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2403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FD7691-F1C6-4352-83FA-0CF996BB8E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20DF2-E95A-4502-9A0B-32AB75E72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55766-8237-47F8-83CF-587BAB437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8EA10BA8-192D-40C1-B4D6-73979159B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9736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CC2AF-4DB3-4005-A915-115BE8AE8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BB16C-3CBB-47A8-B222-E2DA39A12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5AE9E-B5C5-4DA4-B920-5420F51C2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55EF6-00ED-4EA0-AC4E-110CE6DC6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2BFA4-B02A-4B8E-92DD-C831BF816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32F42-4F93-4E35-A907-2CA88AF76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17B7E-5B1C-4642-BED6-470526F83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" y="0"/>
            <a:ext cx="9656233" cy="1981200"/>
            <a:chOff x="0" y="0"/>
            <a:chExt cx="4562" cy="1248"/>
          </a:xfrm>
        </p:grpSpPr>
        <p:sp>
          <p:nvSpPr>
            <p:cNvPr id="7577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/>
            </a:p>
          </p:txBody>
        </p:sp>
        <p:sp>
          <p:nvSpPr>
            <p:cNvPr id="7578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/>
            </a:p>
          </p:txBody>
        </p:sp>
      </p:grpSp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658CB54-3111-43B0-A65E-45A125F58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33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6503C59-846F-4906-AC67-16389157B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82D285A-3FAF-4D81-B342-8E7255806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FB5E528-DB67-4518-AAE9-1094C44F2B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6402AD1-58E9-4D6B-95D1-41493B4611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914626-FD8D-40F6-996C-96FB83C544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A9FBE8-E492-4806-B7B0-743983377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6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189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3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56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754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11041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Oval 4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III. The Need For Authority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2057400" y="1905001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A. The Order of Authority </a:t>
            </a:r>
            <a:r>
              <a:rPr lang="en-US">
                <a:solidFill>
                  <a:srgbClr val="FFFF00"/>
                </a:solidFill>
              </a:rPr>
              <a:t>(1 Cor. 11:3)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143000" y="533400"/>
            <a:ext cx="10134600" cy="1815882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  <a:latin typeface="Times New Roman" pitchFamily="18" charset="0"/>
              </a:rPr>
              <a:t>1 Cor 11:3</a:t>
            </a:r>
          </a:p>
          <a:p>
            <a:pPr algn="ctr"/>
            <a:endParaRPr lang="en-US" b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“But I want you to know that the head of every man is Christ, the head of woman is man, and the head of Christ is God.”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2362200" y="2895600"/>
            <a:ext cx="2743200" cy="9906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u="sng">
                <a:solidFill>
                  <a:srgbClr val="000000"/>
                </a:solidFill>
              </a:rPr>
              <a:t>God</a:t>
            </a:r>
          </a:p>
          <a:p>
            <a:pPr algn="ctr">
              <a:defRPr/>
            </a:pPr>
            <a:r>
              <a:rPr lang="en-US" sz="2400" i="1">
                <a:solidFill>
                  <a:srgbClr val="000000"/>
                </a:solidFill>
              </a:rPr>
              <a:t>(Father)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4114800" y="3810000"/>
            <a:ext cx="2743200" cy="9906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u="sng">
                <a:solidFill>
                  <a:srgbClr val="000000"/>
                </a:solidFill>
              </a:rPr>
              <a:t>Christ</a:t>
            </a:r>
          </a:p>
          <a:p>
            <a:pPr algn="ctr">
              <a:defRPr/>
            </a:pPr>
            <a:r>
              <a:rPr lang="en-US" sz="2400" i="1">
                <a:solidFill>
                  <a:srgbClr val="000000"/>
                </a:solidFill>
              </a:rPr>
              <a:t>(son)</a:t>
            </a:r>
          </a:p>
        </p:txBody>
      </p:sp>
      <p:sp>
        <p:nvSpPr>
          <p:cNvPr id="86023" name="Oval 7"/>
          <p:cNvSpPr>
            <a:spLocks noChangeArrowheads="1"/>
          </p:cNvSpPr>
          <p:nvPr/>
        </p:nvSpPr>
        <p:spPr bwMode="auto">
          <a:xfrm>
            <a:off x="5867400" y="4724400"/>
            <a:ext cx="2743200" cy="9906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u="sng">
                <a:solidFill>
                  <a:srgbClr val="000000"/>
                </a:solidFill>
              </a:rPr>
              <a:t>Man</a:t>
            </a: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6024" name="Oval 8"/>
          <p:cNvSpPr>
            <a:spLocks noChangeArrowheads="1"/>
          </p:cNvSpPr>
          <p:nvPr/>
        </p:nvSpPr>
        <p:spPr bwMode="auto">
          <a:xfrm>
            <a:off x="7772400" y="5638800"/>
            <a:ext cx="2743200" cy="9906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u="sng">
                <a:solidFill>
                  <a:srgbClr val="000000"/>
                </a:solidFill>
              </a:rPr>
              <a:t>Woman</a:t>
            </a:r>
            <a:endParaRPr lang="en-US" sz="24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  <p:bldP spid="86022" grpId="0" animBg="1"/>
      <p:bldP spid="86023" grpId="0" animBg="1"/>
      <p:bldP spid="860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Oval 2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III. The Need For Authority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2057400" y="1905001"/>
            <a:ext cx="82296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17525">
              <a:spcBef>
                <a:spcPct val="50000"/>
              </a:spcBef>
            </a:pPr>
            <a:r>
              <a:rPr lang="en-US" dirty="0"/>
              <a:t>A. The Order of Authority </a:t>
            </a:r>
            <a:r>
              <a:rPr lang="en-US" dirty="0">
                <a:solidFill>
                  <a:srgbClr val="FFFF00"/>
                </a:solidFill>
              </a:rPr>
              <a:t>(1 Cor. 11:3)</a:t>
            </a:r>
          </a:p>
          <a:p>
            <a:pPr defTabSz="517525">
              <a:spcBef>
                <a:spcPct val="50000"/>
              </a:spcBef>
            </a:pPr>
            <a:r>
              <a:rPr lang="en-US" dirty="0"/>
              <a:t>B. Man Is Not His Own Authority</a:t>
            </a:r>
          </a:p>
          <a:p>
            <a:pPr defTabSz="517525">
              <a:spcBef>
                <a:spcPct val="50000"/>
              </a:spcBef>
            </a:pPr>
            <a:r>
              <a:rPr lang="en-US" dirty="0"/>
              <a:t>	1. </a:t>
            </a:r>
            <a:r>
              <a:rPr lang="en-US" dirty="0">
                <a:solidFill>
                  <a:srgbClr val="FFFF00"/>
                </a:solidFill>
              </a:rPr>
              <a:t>Jer. 10:23</a:t>
            </a:r>
            <a:r>
              <a:rPr lang="en-US" dirty="0"/>
              <a:t> – not to direct his own steps</a:t>
            </a:r>
          </a:p>
          <a:p>
            <a:pPr defTabSz="517525">
              <a:spcBef>
                <a:spcPct val="50000"/>
              </a:spcBef>
            </a:pPr>
            <a:r>
              <a:rPr lang="en-US" dirty="0"/>
              <a:t>	2. </a:t>
            </a:r>
            <a:r>
              <a:rPr lang="en-US" dirty="0">
                <a:solidFill>
                  <a:srgbClr val="FFFF00"/>
                </a:solidFill>
              </a:rPr>
              <a:t>Prov. 14:12</a:t>
            </a:r>
            <a:r>
              <a:rPr lang="en-US" dirty="0"/>
              <a:t> – way that seems right…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Oval 2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III. The Need For Authority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2057400" y="1905001"/>
            <a:ext cx="82296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17525">
              <a:spcBef>
                <a:spcPct val="50000"/>
              </a:spcBef>
            </a:pPr>
            <a:r>
              <a:rPr lang="en-US"/>
              <a:t>A. The Order of Authority </a:t>
            </a:r>
            <a:r>
              <a:rPr lang="en-US">
                <a:solidFill>
                  <a:srgbClr val="FFFF00"/>
                </a:solidFill>
              </a:rPr>
              <a:t>(1 Cor. 11:3)</a:t>
            </a:r>
          </a:p>
          <a:p>
            <a:pPr defTabSz="517525">
              <a:spcBef>
                <a:spcPct val="50000"/>
              </a:spcBef>
            </a:pPr>
            <a:r>
              <a:rPr lang="en-US"/>
              <a:t>B. Man Is Not His Own Authority</a:t>
            </a:r>
          </a:p>
          <a:p>
            <a:pPr defTabSz="517525">
              <a:spcBef>
                <a:spcPct val="50000"/>
              </a:spcBef>
            </a:pPr>
            <a:r>
              <a:rPr lang="en-US"/>
              <a:t>C. Following Authority</a:t>
            </a:r>
          </a:p>
          <a:p>
            <a:pPr defTabSz="517525">
              <a:spcBef>
                <a:spcPct val="50000"/>
              </a:spcBef>
            </a:pPr>
            <a:r>
              <a:rPr lang="en-US"/>
              <a:t>	1. Cain &amp; Abel </a:t>
            </a:r>
            <a:r>
              <a:rPr lang="en-US">
                <a:solidFill>
                  <a:srgbClr val="FFFF00"/>
                </a:solidFill>
              </a:rPr>
              <a:t>(Gen. 4)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1066800" y="762000"/>
            <a:ext cx="10058400" cy="5139869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u="sng">
                <a:solidFill>
                  <a:srgbClr val="000000"/>
                </a:solidFill>
                <a:latin typeface="Times New Roman" pitchFamily="18" charset="0"/>
              </a:rPr>
              <a:t>Gen 4:3-5</a:t>
            </a:r>
          </a:p>
          <a:p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3 And in the process of time it came to pass that Cain brought an offering of the fruit of the ground to the LORD. </a:t>
            </a:r>
          </a:p>
          <a:p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4 Abel also brought of the firstborn of his flock and of their fat. And the LORD respected Abel and his offering, </a:t>
            </a:r>
          </a:p>
          <a:p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5 but He did not respect Cain and his offering. And Cain was very angry, and his countenance fell. </a:t>
            </a: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6096000" y="1524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2434425" y="182345"/>
            <a:ext cx="3124200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67" b="1" u="sng" dirty="0">
                <a:solidFill>
                  <a:schemeClr val="tx2"/>
                </a:solidFill>
                <a:latin typeface="Times New Roman" pitchFamily="18" charset="0"/>
              </a:rPr>
              <a:t>Cain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526481" y="181171"/>
            <a:ext cx="3124200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67" b="1" u="sng" dirty="0">
                <a:solidFill>
                  <a:schemeClr val="tx2"/>
                </a:solidFill>
                <a:latin typeface="Times New Roman" pitchFamily="18" charset="0"/>
              </a:rPr>
              <a:t>Abel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342376" y="1204960"/>
            <a:ext cx="312420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Offering: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“Fruit of ground”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5847575" y="1256320"/>
            <a:ext cx="490220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Offering: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“firstborn of his flock”</a:t>
            </a: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6526481" y="2754326"/>
            <a:ext cx="4646880" cy="138587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733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Lord</a:t>
            </a:r>
          </a:p>
          <a:p>
            <a:pPr algn="ctr">
              <a:defRPr/>
            </a:pPr>
            <a:r>
              <a:rPr lang="en-US" sz="3733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Respected</a:t>
            </a: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1117600" y="2743200"/>
            <a:ext cx="4597400" cy="1397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733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Lord</a:t>
            </a:r>
          </a:p>
          <a:p>
            <a:pPr algn="ctr">
              <a:defRPr/>
            </a:pPr>
            <a:r>
              <a:rPr lang="en-US" sz="3733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Did Not Respect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7162800" y="4267200"/>
            <a:ext cx="3403600" cy="106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733" b="1" dirty="0">
                <a:latin typeface="Times New Roman" pitchFamily="18" charset="0"/>
              </a:rPr>
              <a:t>“By Faith”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733" dirty="0">
                <a:latin typeface="Times New Roman" pitchFamily="18" charset="0"/>
              </a:rPr>
              <a:t>(Heb. 11:4)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1134387" y="4380678"/>
            <a:ext cx="4165600" cy="4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733" b="1" dirty="0">
                <a:latin typeface="Times New Roman" pitchFamily="18" charset="0"/>
              </a:rPr>
              <a:t>Not: “By Faith”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4454B9-BDD1-4903-88AD-CB49A9271DF2}"/>
              </a:ext>
            </a:extLst>
          </p:cNvPr>
          <p:cNvGrpSpPr/>
          <p:nvPr/>
        </p:nvGrpSpPr>
        <p:grpSpPr>
          <a:xfrm>
            <a:off x="7010400" y="5226279"/>
            <a:ext cx="3955195" cy="2027584"/>
            <a:chOff x="5314950" y="5334000"/>
            <a:chExt cx="3020410" cy="1622072"/>
          </a:xfrm>
        </p:grpSpPr>
        <p:pic>
          <p:nvPicPr>
            <p:cNvPr id="17" name="Picture 6" descr="Image result for open bible clipart">
              <a:extLst>
                <a:ext uri="{FF2B5EF4-FFF2-40B4-BE49-F238E27FC236}">
                  <a16:creationId xmlns:a16="http://schemas.microsoft.com/office/drawing/2014/main" id="{BF38AEF3-D394-4790-AAB3-176F162EB3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50" y="5334000"/>
              <a:ext cx="3020410" cy="1622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712C07-4497-4EE0-918F-5CF26565E6D5}"/>
                </a:ext>
              </a:extLst>
            </p:cNvPr>
            <p:cNvSpPr txBox="1"/>
            <p:nvPr/>
          </p:nvSpPr>
          <p:spPr>
            <a:xfrm>
              <a:off x="5743598" y="5603058"/>
              <a:ext cx="2163113" cy="763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Word of God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(Rom. 10:17)</a:t>
              </a:r>
            </a:p>
          </p:txBody>
        </p:sp>
      </p:grpSp>
      <p:pic>
        <p:nvPicPr>
          <p:cNvPr id="19" name="Picture 2" descr="Image result for lamb clipart">
            <a:extLst>
              <a:ext uri="{FF2B5EF4-FFF2-40B4-BE49-F238E27FC236}">
                <a16:creationId xmlns:a16="http://schemas.microsoft.com/office/drawing/2014/main" id="{FB8BA67A-1F92-4D98-BAD6-211B77B82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534" y="114538"/>
            <a:ext cx="2188188" cy="21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wheat clipart">
            <a:extLst>
              <a:ext uri="{FF2B5EF4-FFF2-40B4-BE49-F238E27FC236}">
                <a16:creationId xmlns:a16="http://schemas.microsoft.com/office/drawing/2014/main" id="{699CD21D-371C-4B5B-BC47-8D318E9CB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40" y="36719"/>
            <a:ext cx="2594024" cy="251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3956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3" grpId="0" animBg="1"/>
      <p:bldP spid="90124" grpId="0" animBg="1"/>
      <p:bldP spid="90129" grpId="0"/>
      <p:bldP spid="901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Oval 2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III. The Need For Authority</a:t>
            </a: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2057400" y="1905001"/>
            <a:ext cx="82296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17525">
              <a:spcBef>
                <a:spcPct val="50000"/>
              </a:spcBef>
            </a:pPr>
            <a:r>
              <a:rPr lang="en-US"/>
              <a:t>A. The Order of Authority </a:t>
            </a:r>
            <a:r>
              <a:rPr lang="en-US">
                <a:solidFill>
                  <a:srgbClr val="FFFF00"/>
                </a:solidFill>
              </a:rPr>
              <a:t>(1 Cor. 11:3)</a:t>
            </a:r>
          </a:p>
          <a:p>
            <a:pPr defTabSz="517525">
              <a:spcBef>
                <a:spcPct val="50000"/>
              </a:spcBef>
            </a:pPr>
            <a:r>
              <a:rPr lang="en-US"/>
              <a:t>B. Man Is Not His Own Authority</a:t>
            </a:r>
          </a:p>
          <a:p>
            <a:pPr defTabSz="517525">
              <a:spcBef>
                <a:spcPct val="50000"/>
              </a:spcBef>
            </a:pPr>
            <a:r>
              <a:rPr lang="en-US"/>
              <a:t>C. Following Authority</a:t>
            </a:r>
          </a:p>
          <a:p>
            <a:pPr defTabSz="517525">
              <a:spcBef>
                <a:spcPct val="50000"/>
              </a:spcBef>
            </a:pPr>
            <a:r>
              <a:rPr lang="en-US"/>
              <a:t>	1. Cain &amp; Abel </a:t>
            </a:r>
            <a:r>
              <a:rPr lang="en-US">
                <a:solidFill>
                  <a:srgbClr val="FFFF00"/>
                </a:solidFill>
              </a:rPr>
              <a:t>(Gen. 4)</a:t>
            </a:r>
          </a:p>
          <a:p>
            <a:pPr defTabSz="517525">
              <a:spcBef>
                <a:spcPct val="50000"/>
              </a:spcBef>
            </a:pPr>
            <a:r>
              <a:rPr lang="en-US"/>
              <a:t>	2. Nadab &amp; Abihu </a:t>
            </a:r>
            <a:r>
              <a:rPr lang="en-US">
                <a:solidFill>
                  <a:srgbClr val="FFFF00"/>
                </a:solidFill>
              </a:rPr>
              <a:t>(Lev. 10:1-2)</a:t>
            </a: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104900" y="457200"/>
            <a:ext cx="10134600" cy="3662541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000000"/>
                </a:solidFill>
                <a:latin typeface="Times New Roman" pitchFamily="18" charset="0"/>
              </a:rPr>
              <a:t>Lev 10:1-2</a:t>
            </a:r>
          </a:p>
          <a:p>
            <a:pPr algn="ctr"/>
            <a:endParaRPr lang="en-US" sz="3200" b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1 Then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Nadab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Abihu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the sons of Aaron, each took his censer and put fire in it, put incense on it, and offered profane fire before the LORD, which He had not commanded them. </a:t>
            </a:r>
          </a:p>
          <a:p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2 So fire went out from the LORD and devoured them, and they died before the LORD. 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438400" y="51054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“…offered unauthorized fire…” (NIV)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752600" y="-152400"/>
            <a:ext cx="8686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Authority</a:t>
            </a: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3429000" y="25908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I. What Is Authority?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3429000" y="25908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I. What Is Authority?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3429000" y="34290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II. God Has Authority Over Man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429000" y="34290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II. God Has Authority Over Man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3429000" y="42672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III. The Need For Authority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3429000" y="42672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III. The Need For Authority</a:t>
            </a:r>
          </a:p>
        </p:txBody>
      </p:sp>
      <p:sp>
        <p:nvSpPr>
          <p:cNvPr id="83978" name="AutoShape 10"/>
          <p:cNvSpPr>
            <a:spLocks noChangeArrowheads="1"/>
          </p:cNvSpPr>
          <p:nvPr/>
        </p:nvSpPr>
        <p:spPr bwMode="auto">
          <a:xfrm>
            <a:off x="3429000" y="51054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IV. Must Have Bible Authority</a:t>
            </a:r>
          </a:p>
        </p:txBody>
      </p:sp>
      <p:sp>
        <p:nvSpPr>
          <p:cNvPr id="83979" name="AutoShape 11"/>
          <p:cNvSpPr>
            <a:spLocks noChangeArrowheads="1"/>
          </p:cNvSpPr>
          <p:nvPr/>
        </p:nvSpPr>
        <p:spPr bwMode="auto">
          <a:xfrm>
            <a:off x="3429000" y="51054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IV. Must Have Bible Authority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BD734A-5065-4A70-8D8B-FD0CC0D17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42" y="3124200"/>
            <a:ext cx="3438442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123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 animBg="1"/>
      <p:bldP spid="839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IV. We Must Have Bible Authority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2514600" y="1676401"/>
            <a:ext cx="70104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God Has A Pattern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Hebrews 8:5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358053" y="2762694"/>
            <a:ext cx="3035300" cy="2819398"/>
            <a:chOff x="144" y="1728"/>
            <a:chExt cx="1728" cy="1587"/>
          </a:xfrm>
        </p:grpSpPr>
        <p:pic>
          <p:nvPicPr>
            <p:cNvPr id="20495" name="Picture 18" descr="j0182825"/>
            <p:cNvPicPr>
              <a:picLocks noChangeAspect="1" noChangeArrowheads="1"/>
            </p:cNvPicPr>
            <p:nvPr/>
          </p:nvPicPr>
          <p:blipFill>
            <a:blip r:embed="rId2" cstate="print"/>
            <a:srcRect l="10001"/>
            <a:stretch>
              <a:fillRect/>
            </a:stretch>
          </p:blipFill>
          <p:spPr bwMode="auto">
            <a:xfrm>
              <a:off x="144" y="1728"/>
              <a:ext cx="1728" cy="154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0496" name="Text Box 22"/>
            <p:cNvSpPr txBox="1">
              <a:spLocks noChangeArrowheads="1"/>
            </p:cNvSpPr>
            <p:nvPr/>
          </p:nvSpPr>
          <p:spPr bwMode="auto">
            <a:xfrm>
              <a:off x="240" y="3024"/>
              <a:ext cx="1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000000"/>
                  </a:solidFill>
                </a:rPr>
                <a:t>Pattern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800601" y="2743202"/>
            <a:ext cx="3276599" cy="2819398"/>
            <a:chOff x="2064" y="1728"/>
            <a:chExt cx="1903" cy="1587"/>
          </a:xfrm>
        </p:grpSpPr>
        <p:pic>
          <p:nvPicPr>
            <p:cNvPr id="20493" name="Picture 19" descr="MPj04100410000[1]"/>
            <p:cNvPicPr>
              <a:picLocks noChangeAspect="1" noChangeArrowheads="1"/>
            </p:cNvPicPr>
            <p:nvPr/>
          </p:nvPicPr>
          <p:blipFill>
            <a:blip r:embed="rId3" cstate="print"/>
            <a:srcRect b="45070"/>
            <a:stretch>
              <a:fillRect/>
            </a:stretch>
          </p:blipFill>
          <p:spPr bwMode="auto">
            <a:xfrm>
              <a:off x="2064" y="1728"/>
              <a:ext cx="1903" cy="155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0494" name="Text Box 23"/>
            <p:cNvSpPr txBox="1">
              <a:spLocks noChangeArrowheads="1"/>
            </p:cNvSpPr>
            <p:nvPr/>
          </p:nvSpPr>
          <p:spPr bwMode="auto">
            <a:xfrm>
              <a:off x="2352" y="3024"/>
              <a:ext cx="1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000000"/>
                  </a:solidFill>
                </a:rPr>
                <a:t>Model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8382000" y="2762694"/>
            <a:ext cx="3048001" cy="2746559"/>
            <a:chOff x="4128" y="1728"/>
            <a:chExt cx="1576" cy="1539"/>
          </a:xfrm>
        </p:grpSpPr>
        <p:pic>
          <p:nvPicPr>
            <p:cNvPr id="20491" name="Picture 6" descr="j021604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28" y="1728"/>
              <a:ext cx="1576" cy="153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2792" name="Text Box 24"/>
            <p:cNvSpPr txBox="1">
              <a:spLocks noChangeArrowheads="1"/>
            </p:cNvSpPr>
            <p:nvPr/>
          </p:nvSpPr>
          <p:spPr bwMode="auto">
            <a:xfrm>
              <a:off x="4176" y="2976"/>
              <a:ext cx="1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Real</a:t>
              </a:r>
            </a:p>
          </p:txBody>
        </p:sp>
      </p:grpSp>
      <p:sp>
        <p:nvSpPr>
          <p:cNvPr id="32797" name="AutoShape 29"/>
          <p:cNvSpPr>
            <a:spLocks noChangeArrowheads="1"/>
          </p:cNvSpPr>
          <p:nvPr/>
        </p:nvSpPr>
        <p:spPr bwMode="auto">
          <a:xfrm>
            <a:off x="3200400" y="3352800"/>
            <a:ext cx="5486400" cy="762000"/>
          </a:xfrm>
          <a:prstGeom prst="leftArrow">
            <a:avLst>
              <a:gd name="adj1" fmla="val 50000"/>
              <a:gd name="adj2" fmla="val 1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Then This</a:t>
            </a:r>
          </a:p>
        </p:txBody>
      </p:sp>
      <p:sp>
        <p:nvSpPr>
          <p:cNvPr id="32798" name="AutoShape 30"/>
          <p:cNvSpPr>
            <a:spLocks noChangeArrowheads="1"/>
          </p:cNvSpPr>
          <p:nvPr/>
        </p:nvSpPr>
        <p:spPr bwMode="auto">
          <a:xfrm>
            <a:off x="3352800" y="4191000"/>
            <a:ext cx="2590800" cy="762000"/>
          </a:xfrm>
          <a:prstGeom prst="leftArrow">
            <a:avLst>
              <a:gd name="adj1" fmla="val 50000"/>
              <a:gd name="adj2" fmla="val 8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If This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7" grpId="0" animBg="1"/>
      <p:bldP spid="327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1EB584-94C2-4BCB-99C6-169C172C09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666"/>
          <a:stretch/>
        </p:blipFill>
        <p:spPr>
          <a:xfrm rot="21206803">
            <a:off x="324911" y="321907"/>
            <a:ext cx="3862683" cy="235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3">
            <a:extLst>
              <a:ext uri="{FF2B5EF4-FFF2-40B4-BE49-F238E27FC236}">
                <a16:creationId xmlns:a16="http://schemas.microsoft.com/office/drawing/2014/main" id="{3C869CE1-7EFC-4452-98F8-AF881C996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809" y="914536"/>
            <a:ext cx="7315200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377">
              <a:spcBef>
                <a:spcPct val="0"/>
              </a:spcBef>
              <a:buNone/>
              <a:defRPr/>
            </a:pPr>
            <a:r>
              <a:rPr lang="en-US" altLang="en-US" sz="5867" kern="0" dirty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Topics 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EC8157C4-416C-4E8F-BC60-364E1F740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631" y="2764521"/>
            <a:ext cx="8440739" cy="321177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189" indent="-457189" defTabSz="914377">
              <a:lnSpc>
                <a:spcPts val="4133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b="1" u="sng" dirty="0">
                <a:solidFill>
                  <a:srgbClr val="000000"/>
                </a:solidFill>
              </a:rPr>
              <a:t>Sunday Class </a:t>
            </a:r>
            <a:r>
              <a:rPr lang="en-US" dirty="0">
                <a:solidFill>
                  <a:srgbClr val="000000"/>
                </a:solidFill>
              </a:rPr>
              <a:t>– </a:t>
            </a:r>
            <a:r>
              <a:rPr lang="en-US" i="1" dirty="0">
                <a:solidFill>
                  <a:srgbClr val="000000"/>
                </a:solidFill>
              </a:rPr>
              <a:t>Believing God</a:t>
            </a:r>
          </a:p>
          <a:p>
            <a:pPr marL="457189" indent="-457189" defTabSz="914377">
              <a:lnSpc>
                <a:spcPts val="4133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b="1" u="sng" dirty="0">
                <a:solidFill>
                  <a:srgbClr val="000000"/>
                </a:solidFill>
              </a:rPr>
              <a:t>Sunday AM </a:t>
            </a:r>
            <a:r>
              <a:rPr lang="en-US" dirty="0">
                <a:solidFill>
                  <a:srgbClr val="000000"/>
                </a:solidFill>
              </a:rPr>
              <a:t>– </a:t>
            </a:r>
            <a:r>
              <a:rPr lang="en-US" i="1" dirty="0">
                <a:solidFill>
                  <a:srgbClr val="000000"/>
                </a:solidFill>
              </a:rPr>
              <a:t>Selling and Stirring</a:t>
            </a:r>
          </a:p>
          <a:p>
            <a:pPr marL="457189" indent="-457189" defTabSz="914377">
              <a:lnSpc>
                <a:spcPts val="4133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b="1" u="sng" dirty="0">
                <a:solidFill>
                  <a:srgbClr val="000000"/>
                </a:solidFill>
              </a:rPr>
              <a:t>Sunday PM </a:t>
            </a:r>
            <a:r>
              <a:rPr lang="en-US" dirty="0">
                <a:solidFill>
                  <a:srgbClr val="000000"/>
                </a:solidFill>
              </a:rPr>
              <a:t>– </a:t>
            </a:r>
            <a:r>
              <a:rPr lang="en-US" i="1" dirty="0">
                <a:solidFill>
                  <a:srgbClr val="000000"/>
                </a:solidFill>
              </a:rPr>
              <a:t>The Peace of God</a:t>
            </a:r>
          </a:p>
          <a:p>
            <a:pPr marL="457189" indent="-457189" defTabSz="914377">
              <a:lnSpc>
                <a:spcPts val="4133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b="1" u="sng" dirty="0">
                <a:solidFill>
                  <a:srgbClr val="000000"/>
                </a:solidFill>
              </a:rPr>
              <a:t>Monday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i="1" dirty="0">
                <a:solidFill>
                  <a:srgbClr val="000000"/>
                </a:solidFill>
              </a:rPr>
              <a:t>The Conversion of 3,000</a:t>
            </a:r>
          </a:p>
          <a:p>
            <a:pPr marL="457189" indent="-457189" defTabSz="914377">
              <a:lnSpc>
                <a:spcPts val="4133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b="1" u="sng" dirty="0">
                <a:solidFill>
                  <a:srgbClr val="000000"/>
                </a:solidFill>
              </a:rPr>
              <a:t>Tuesday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i="1" dirty="0">
                <a:solidFill>
                  <a:srgbClr val="000000"/>
                </a:solidFill>
              </a:rPr>
              <a:t>The Seduction of Joseph</a:t>
            </a:r>
          </a:p>
          <a:p>
            <a:pPr marL="457189" indent="-457189" defTabSz="914377">
              <a:lnSpc>
                <a:spcPts val="4133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b="1" u="sng" dirty="0">
                <a:solidFill>
                  <a:srgbClr val="000000"/>
                </a:solidFill>
              </a:rPr>
              <a:t>Wednesday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i="1" dirty="0">
                <a:solidFill>
                  <a:srgbClr val="000000"/>
                </a:solidFill>
              </a:rPr>
              <a:t>The Wayward Son Comes Home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val 2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IV. We Must Have Bible Authority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905000" y="2133600"/>
            <a:ext cx="87630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  <a:tabLst>
                <a:tab pos="288925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Do all in name of Christ </a:t>
            </a: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(Col. 3:17)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9" name="Picture 11" descr="MPj01850650000[1]"/>
          <p:cNvPicPr>
            <a:picLocks noChangeAspect="1" noChangeArrowheads="1"/>
          </p:cNvPicPr>
          <p:nvPr/>
        </p:nvPicPr>
        <p:blipFill>
          <a:blip r:embed="rId2" cstate="print"/>
          <a:srcRect l="8333" r="45833" b="34375"/>
          <a:stretch>
            <a:fillRect/>
          </a:stretch>
        </p:blipFill>
        <p:spPr bwMode="auto">
          <a:xfrm>
            <a:off x="952803" y="3657600"/>
            <a:ext cx="2209194" cy="210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2057400" y="304800"/>
            <a:ext cx="8229600" cy="15621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5724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>
                <a:solidFill>
                  <a:srgbClr val="000000"/>
                </a:solidFill>
                <a:latin typeface="Times New Roman" pitchFamily="18" charset="0"/>
              </a:rPr>
              <a:t>Col 3:17</a:t>
            </a:r>
          </a:p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17 And whatever you do in word or deed, do all in the name of the Lord Jesus, giving thanks to God the Father through Him.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629400" y="1447800"/>
            <a:ext cx="3657600" cy="3771900"/>
            <a:chOff x="3216" y="1392"/>
            <a:chExt cx="2304" cy="2376"/>
          </a:xfrm>
        </p:grpSpPr>
        <p:sp>
          <p:nvSpPr>
            <p:cNvPr id="22536" name="Text Box 5"/>
            <p:cNvSpPr txBox="1">
              <a:spLocks noChangeArrowheads="1"/>
            </p:cNvSpPr>
            <p:nvPr/>
          </p:nvSpPr>
          <p:spPr bwMode="auto">
            <a:xfrm>
              <a:off x="3216" y="2016"/>
              <a:ext cx="2304" cy="175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u="sng">
                  <a:solidFill>
                    <a:srgbClr val="000000"/>
                  </a:solidFill>
                  <a:latin typeface="Times New Roman" pitchFamily="18" charset="0"/>
                </a:rPr>
                <a:t>Acts 4:7</a:t>
              </a:r>
            </a:p>
            <a:p>
              <a:endParaRPr lang="en-US" b="1" u="sng">
                <a:solidFill>
                  <a:srgbClr val="000000"/>
                </a:solidFill>
                <a:latin typeface="Times New Roman" pitchFamily="18" charset="0"/>
              </a:endParaRPr>
            </a:p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And when they had set them in the midst, they asked, "By what power or by what name have you done this?</a:t>
              </a:r>
            </a:p>
          </p:txBody>
        </p:sp>
        <p:sp>
          <p:nvSpPr>
            <p:cNvPr id="22537" name="AutoShape 6"/>
            <p:cNvSpPr>
              <a:spLocks noChangeArrowheads="1"/>
            </p:cNvSpPr>
            <p:nvPr/>
          </p:nvSpPr>
          <p:spPr bwMode="auto">
            <a:xfrm>
              <a:off x="4272" y="1392"/>
              <a:ext cx="528" cy="624"/>
            </a:xfrm>
            <a:prstGeom prst="downArrow">
              <a:avLst>
                <a:gd name="adj1" fmla="val 50000"/>
                <a:gd name="adj2" fmla="val 29545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3" name="Line 7"/>
          <p:cNvSpPr>
            <a:spLocks noChangeShapeType="1"/>
          </p:cNvSpPr>
          <p:nvPr/>
        </p:nvSpPr>
        <p:spPr bwMode="auto">
          <a:xfrm>
            <a:off x="8153400" y="1447800"/>
            <a:ext cx="16764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6781800" y="5181601"/>
            <a:ext cx="3352800" cy="584775"/>
          </a:xfrm>
          <a:prstGeom prst="rect">
            <a:avLst/>
          </a:prstGeom>
          <a:noFill/>
          <a:ln w="38100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Authority</a:t>
            </a:r>
          </a:p>
        </p:txBody>
      </p:sp>
      <p:sp>
        <p:nvSpPr>
          <p:cNvPr id="94218" name="AutoShape 10"/>
          <p:cNvSpPr>
            <a:spLocks noChangeArrowheads="1"/>
          </p:cNvSpPr>
          <p:nvPr/>
        </p:nvSpPr>
        <p:spPr bwMode="auto">
          <a:xfrm>
            <a:off x="2286000" y="2514600"/>
            <a:ext cx="3810000" cy="990600"/>
          </a:xfrm>
          <a:prstGeom prst="wedgeRoundRectCallout">
            <a:avLst>
              <a:gd name="adj1" fmla="val -47750"/>
              <a:gd name="adj2" fmla="val 119231"/>
              <a:gd name="adj3" fmla="val 16667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“Open up in the name of the law!”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7" grpId="0" animBg="1"/>
      <p:bldP spid="942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Oval 2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IV. We Must Have Bible Authority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905000" y="2133601"/>
            <a:ext cx="876300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  <a:tabLst>
                <a:tab pos="288925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Do all in name of Christ </a:t>
            </a:r>
            <a:r>
              <a:rPr lang="en-US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(Col. 3:17)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  <a:tabLst>
                <a:tab pos="288925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Abide within the doctrine of Christ </a:t>
            </a:r>
            <a:r>
              <a:rPr lang="en-US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(2 John 9)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809626" y="266540"/>
            <a:ext cx="10896600" cy="2246769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rgbClr val="000000"/>
                </a:solidFill>
                <a:latin typeface="Times New Roman" pitchFamily="18" charset="0"/>
              </a:rPr>
              <a:t>2 John 9</a:t>
            </a:r>
          </a:p>
          <a:p>
            <a:endParaRPr lang="en-US" u="sng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Whoever transgresses and does not abide in the doctrine of Christ does not have God. He who abides in the doctrine of Christ has both the Father and the Son.</a:t>
            </a:r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5105400" y="2667000"/>
            <a:ext cx="3657600" cy="609600"/>
          </a:xfrm>
          <a:prstGeom prst="curvedDownArrow">
            <a:avLst>
              <a:gd name="adj1" fmla="val 120000"/>
              <a:gd name="adj2" fmla="val 24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79" name="Group 7"/>
          <p:cNvGrpSpPr>
            <a:grpSpLocks/>
          </p:cNvGrpSpPr>
          <p:nvPr/>
        </p:nvGrpSpPr>
        <p:grpSpPr bwMode="auto">
          <a:xfrm>
            <a:off x="3733800" y="3124200"/>
            <a:ext cx="3048000" cy="2362200"/>
            <a:chOff x="1776" y="1056"/>
            <a:chExt cx="1920" cy="1488"/>
          </a:xfrm>
        </p:grpSpPr>
        <p:pic>
          <p:nvPicPr>
            <p:cNvPr id="24583" name="Picture 5" descr="Bib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76" y="1056"/>
              <a:ext cx="1920" cy="148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96262" name="Text Box 6"/>
            <p:cNvSpPr txBox="1">
              <a:spLocks noChangeArrowheads="1"/>
            </p:cNvSpPr>
            <p:nvPr/>
          </p:nvSpPr>
          <p:spPr bwMode="auto">
            <a:xfrm>
              <a:off x="2203" y="1248"/>
              <a:ext cx="1163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Doctrine</a:t>
              </a:r>
            </a:p>
            <a:p>
              <a:pPr algn="ctr">
                <a:defRPr/>
              </a:pPr>
              <a:r>
                <a:rPr lang="en-US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of</a:t>
              </a:r>
            </a:p>
            <a:p>
              <a:pPr algn="ctr">
                <a:defRPr/>
              </a:pPr>
              <a:r>
                <a:rPr lang="en-US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Christ</a:t>
              </a:r>
            </a:p>
          </p:txBody>
        </p:sp>
      </p:grp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057400" y="5638800"/>
            <a:ext cx="8686800" cy="83185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000000"/>
                </a:solidFill>
                <a:latin typeface="Times New Roman" pitchFamily="18" charset="0"/>
              </a:rPr>
              <a:t>ASV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Whosoever goeth onward and abideth not in the teaching of Christ…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7391400" y="3505201"/>
            <a:ext cx="2209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Doctrine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Practice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6" grpId="0" animBg="1"/>
      <p:bldP spid="96265" grpId="0" animBg="1"/>
      <p:bldP spid="962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Oval 2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IV. We Must Have Bible Authority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905000" y="2133601"/>
            <a:ext cx="8763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  <a:tabLst>
                <a:tab pos="288925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Do all in name of Christ </a:t>
            </a: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(Col. 3:17)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  <a:tabLst>
                <a:tab pos="288925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Abide within the doctrine of Christ </a:t>
            </a: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(2 John 9)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  <a:tabLst>
                <a:tab pos="288925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Christ is head of the church </a:t>
            </a: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(Eph. 1:22-23; 5:23-24)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  <a:tabLst>
                <a:tab pos="288925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If not, can do anything!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752600" y="-381000"/>
            <a:ext cx="8686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Authority</a:t>
            </a: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3429000" y="23622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I. What Is Authority?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3429000" y="23622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I. What Is Authority?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3429000" y="32004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II. God Has Authority Over Man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3429000" y="32004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II. God Has Authority Over Man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3429000" y="40386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III. The Need For Authority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3429000" y="40386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III. The Need For Authority</a:t>
            </a: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3429000" y="48768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IV. Must Have Bible Authority</a:t>
            </a: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3429000" y="48768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IV. Must Have Bible Authority</a:t>
            </a:r>
          </a:p>
        </p:txBody>
      </p:sp>
      <p:sp>
        <p:nvSpPr>
          <p:cNvPr id="97291" name="AutoShape 11"/>
          <p:cNvSpPr>
            <a:spLocks noChangeArrowheads="1"/>
          </p:cNvSpPr>
          <p:nvPr/>
        </p:nvSpPr>
        <p:spPr bwMode="auto">
          <a:xfrm>
            <a:off x="3429000" y="57150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V. How Authority Is Established</a:t>
            </a:r>
          </a:p>
        </p:txBody>
      </p:sp>
      <p:sp>
        <p:nvSpPr>
          <p:cNvPr id="97292" name="AutoShape 12"/>
          <p:cNvSpPr>
            <a:spLocks noChangeArrowheads="1"/>
          </p:cNvSpPr>
          <p:nvPr/>
        </p:nvSpPr>
        <p:spPr bwMode="auto">
          <a:xfrm>
            <a:off x="3429000" y="57150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V. How Authority Is Established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660167-AB26-4222-B6C7-EC93EAF23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42" y="3124200"/>
            <a:ext cx="3438442" cy="192040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1" grpId="0" animBg="1"/>
      <p:bldP spid="9729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5" name="Oval 17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V. How Authority Is Established</a:t>
            </a:r>
          </a:p>
        </p:txBody>
      </p:sp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1752600" y="1752600"/>
            <a:ext cx="5029200" cy="485933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43684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u="sng">
                <a:solidFill>
                  <a:srgbClr val="000000"/>
                </a:solidFill>
              </a:rPr>
              <a:t>John 13:34-35</a:t>
            </a: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34 A new commandment I give to you, that you love one another; as I have loved you, that you also love one another. </a:t>
            </a: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35 By this all will know that you are My disciples, if you have love for one another."</a:t>
            </a:r>
          </a:p>
        </p:txBody>
      </p:sp>
      <p:sp>
        <p:nvSpPr>
          <p:cNvPr id="99347" name="Line 19"/>
          <p:cNvSpPr>
            <a:spLocks noChangeShapeType="1"/>
          </p:cNvSpPr>
          <p:nvPr/>
        </p:nvSpPr>
        <p:spPr bwMode="auto">
          <a:xfrm>
            <a:off x="2667000" y="3124200"/>
            <a:ext cx="30480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8" name="AutoShape 20"/>
          <p:cNvSpPr>
            <a:spLocks noChangeArrowheads="1"/>
          </p:cNvSpPr>
          <p:nvPr/>
        </p:nvSpPr>
        <p:spPr bwMode="auto">
          <a:xfrm>
            <a:off x="5867400" y="29718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9" name="Text Box 21"/>
          <p:cNvSpPr txBox="1">
            <a:spLocks noChangeArrowheads="1"/>
          </p:cNvSpPr>
          <p:nvPr/>
        </p:nvSpPr>
        <p:spPr bwMode="auto">
          <a:xfrm>
            <a:off x="7086600" y="2286000"/>
            <a:ext cx="3327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1. Command /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Direct Statement </a:t>
            </a:r>
          </a:p>
        </p:txBody>
      </p:sp>
      <p:sp>
        <p:nvSpPr>
          <p:cNvPr id="99350" name="Line 22"/>
          <p:cNvSpPr>
            <a:spLocks noChangeShapeType="1"/>
          </p:cNvSpPr>
          <p:nvPr/>
        </p:nvSpPr>
        <p:spPr bwMode="auto">
          <a:xfrm>
            <a:off x="3276600" y="3962400"/>
            <a:ext cx="30480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51" name="AutoShape 23"/>
          <p:cNvSpPr>
            <a:spLocks noChangeArrowheads="1"/>
          </p:cNvSpPr>
          <p:nvPr/>
        </p:nvSpPr>
        <p:spPr bwMode="auto">
          <a:xfrm>
            <a:off x="5867400" y="40386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52" name="Text Box 24"/>
          <p:cNvSpPr txBox="1">
            <a:spLocks noChangeArrowheads="1"/>
          </p:cNvSpPr>
          <p:nvPr/>
        </p:nvSpPr>
        <p:spPr bwMode="auto">
          <a:xfrm>
            <a:off x="7245350" y="3625850"/>
            <a:ext cx="22034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350838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2. Approved </a:t>
            </a:r>
          </a:p>
          <a:p>
            <a:pPr>
              <a:tabLst>
                <a:tab pos="350838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	Example</a:t>
            </a:r>
          </a:p>
        </p:txBody>
      </p:sp>
      <p:sp>
        <p:nvSpPr>
          <p:cNvPr id="99353" name="Line 25"/>
          <p:cNvSpPr>
            <a:spLocks noChangeShapeType="1"/>
          </p:cNvSpPr>
          <p:nvPr/>
        </p:nvSpPr>
        <p:spPr bwMode="auto">
          <a:xfrm>
            <a:off x="2819400" y="5715000"/>
            <a:ext cx="32766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54" name="Line 26"/>
          <p:cNvSpPr>
            <a:spLocks noChangeShapeType="1"/>
          </p:cNvSpPr>
          <p:nvPr/>
        </p:nvSpPr>
        <p:spPr bwMode="auto">
          <a:xfrm>
            <a:off x="1905000" y="6096000"/>
            <a:ext cx="30480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55" name="AutoShape 27"/>
          <p:cNvSpPr>
            <a:spLocks noChangeArrowheads="1"/>
          </p:cNvSpPr>
          <p:nvPr/>
        </p:nvSpPr>
        <p:spPr bwMode="auto">
          <a:xfrm>
            <a:off x="5943600" y="57150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56" name="Text Box 28"/>
          <p:cNvSpPr txBox="1">
            <a:spLocks noChangeArrowheads="1"/>
          </p:cNvSpPr>
          <p:nvPr/>
        </p:nvSpPr>
        <p:spPr bwMode="auto">
          <a:xfrm>
            <a:off x="7239000" y="5257800"/>
            <a:ext cx="22621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350838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3. Necessary</a:t>
            </a:r>
          </a:p>
          <a:p>
            <a:pPr>
              <a:tabLst>
                <a:tab pos="350838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	Inference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6" grpId="0" animBg="1"/>
      <p:bldP spid="99347" grpId="0" animBg="1"/>
      <p:bldP spid="99348" grpId="0" animBg="1"/>
      <p:bldP spid="99349" grpId="0"/>
      <p:bldP spid="99350" grpId="0" animBg="1"/>
      <p:bldP spid="99351" grpId="0" animBg="1"/>
      <p:bldP spid="99352" grpId="0"/>
      <p:bldP spid="99353" grpId="0" animBg="1"/>
      <p:bldP spid="99354" grpId="0" animBg="1"/>
      <p:bldP spid="99355" grpId="0" animBg="1"/>
      <p:bldP spid="993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V. How Authority Is Established</a:t>
            </a: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1524000" y="2209800"/>
            <a:ext cx="3962400" cy="6096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61645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</a:rPr>
              <a:t>Command / Statement</a:t>
            </a: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1524000" y="3619500"/>
            <a:ext cx="3962400" cy="6096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61645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</a:rPr>
              <a:t>Approved Example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1524000" y="5029200"/>
            <a:ext cx="3962400" cy="6096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61645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</a:rPr>
              <a:t>Necessary Inference</a:t>
            </a:r>
          </a:p>
        </p:txBody>
      </p:sp>
      <p:sp>
        <p:nvSpPr>
          <p:cNvPr id="28678" name="Oval 27"/>
          <p:cNvSpPr>
            <a:spLocks noChangeArrowheads="1"/>
          </p:cNvSpPr>
          <p:nvPr/>
        </p:nvSpPr>
        <p:spPr bwMode="auto">
          <a:xfrm>
            <a:off x="4648200" y="990600"/>
            <a:ext cx="3276600" cy="533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</a:rPr>
              <a:t>Acts 15</a:t>
            </a: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5715000" y="2133601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>
                <a:solidFill>
                  <a:srgbClr val="FFFF00"/>
                </a:solidFill>
              </a:rPr>
              <a:t>VV. 13-21</a:t>
            </a:r>
            <a:r>
              <a:rPr lang="en-US" sz="2400" dirty="0"/>
              <a:t> – James appealed to direct statement from Amos 9</a:t>
            </a: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5715000" y="3521076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FFFF00"/>
                </a:solidFill>
              </a:rPr>
              <a:t>V. 12</a:t>
            </a:r>
            <a:r>
              <a:rPr lang="en-US" sz="2400"/>
              <a:t> – Paul &amp; Barnabas appealed to example of their work &amp; miracles</a:t>
            </a:r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5715000" y="4968876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FFFF00"/>
                </a:solidFill>
              </a:rPr>
              <a:t>VV. 7-11</a:t>
            </a:r>
            <a:r>
              <a:rPr lang="en-US" sz="2400"/>
              <a:t> – Peter appealed to events at Cornelius’ house – infers…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0" grpId="0"/>
      <p:bldP spid="33821" grpId="0"/>
      <p:bldP spid="338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Oval 2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V. How Authority Is Established</a:t>
            </a:r>
          </a:p>
          <a:p>
            <a:pPr algn="ctr">
              <a:defRPr/>
            </a:pPr>
            <a:endParaRPr lang="en-US" b="1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524000" y="2209800"/>
            <a:ext cx="3962400" cy="6096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61645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</a:rPr>
              <a:t>Command / Statement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524000" y="3619500"/>
            <a:ext cx="3962400" cy="6096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61645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</a:rPr>
              <a:t>Approved Example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524000" y="5029200"/>
            <a:ext cx="3962400" cy="6096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61645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</a:rPr>
              <a:t>Necessary Inference</a:t>
            </a:r>
          </a:p>
        </p:txBody>
      </p:sp>
      <p:sp>
        <p:nvSpPr>
          <p:cNvPr id="29702" name="Oval 10"/>
          <p:cNvSpPr>
            <a:spLocks noChangeArrowheads="1"/>
          </p:cNvSpPr>
          <p:nvPr/>
        </p:nvSpPr>
        <p:spPr bwMode="auto">
          <a:xfrm>
            <a:off x="3810000" y="838200"/>
            <a:ext cx="4876800" cy="7620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000000"/>
                </a:solidFill>
              </a:rPr>
              <a:t>Illustrated with Lord’s Supper</a:t>
            </a:r>
          </a:p>
        </p:txBody>
      </p:sp>
      <p:pic>
        <p:nvPicPr>
          <p:cNvPr id="2970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0"/>
            <a:ext cx="1524000" cy="1322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970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1524000" cy="1322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5638800" y="2133601"/>
            <a:ext cx="472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Observance</a:t>
            </a:r>
            <a:r>
              <a:rPr lang="en-US" sz="2400" b="1"/>
              <a:t> </a:t>
            </a:r>
            <a:endParaRPr lang="en-US" sz="240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/>
              <a:t>(1 Cor. 11:23-24)</a:t>
            </a:r>
            <a:endParaRPr lang="en-US" sz="2400" b="1"/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5715000" y="3581400"/>
            <a:ext cx="47244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Time of Observance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n-US" sz="2400" b="1"/>
              <a:t> </a:t>
            </a:r>
            <a:r>
              <a:rPr lang="en-US" sz="2400"/>
              <a:t>(Acts 20:7)</a:t>
            </a:r>
            <a:endParaRPr lang="en-US" sz="2400" b="1"/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5638800" y="4965700"/>
            <a:ext cx="47244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Frequency of Observance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n-US" sz="2400" b="1"/>
              <a:t> </a:t>
            </a:r>
            <a:r>
              <a:rPr lang="en-US" sz="2400"/>
              <a:t>(Acts 20:7)</a:t>
            </a:r>
            <a:endParaRPr lang="en-US" sz="2400" b="1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1" grpId="0"/>
      <p:bldP spid="101392" grpId="0"/>
      <p:bldP spid="10139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752600" y="-415925"/>
            <a:ext cx="86868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Authority</a:t>
            </a: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3429000" y="17526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I. What Is Authority?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429000" y="17526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I. What Is Authority?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3429000" y="25908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II. God Has Authority Over Man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3429000" y="25908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II. God Has Authority Over Man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429000" y="34290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III. The Need For Authority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429000" y="34290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III. The Need For Authority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3429000" y="42672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IV. Must Have Bible Authority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3429000" y="42672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IV. Must Have Bible Authority</a:t>
            </a: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3429000" y="51054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V. How Authority Is Established</a:t>
            </a: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3429000" y="51054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V. How Authority Is Established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3429000" y="59436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VI. Applying Bible Authority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3429000" y="59436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VI. Applying Bible Authority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E5D4E0-7AE5-4519-9C5C-A3DAEA9BE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42" y="3124200"/>
            <a:ext cx="3438442" cy="192040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752600" y="-152400"/>
            <a:ext cx="8686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Authority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143000" y="2819400"/>
            <a:ext cx="9906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What does “authority” have to do with religion?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How do we know what is “authorized”?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What is “Bible authority”?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Oval 2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A. Generic &amp; Specific Authority</a:t>
            </a:r>
          </a:p>
        </p:txBody>
      </p:sp>
      <p:sp>
        <p:nvSpPr>
          <p:cNvPr id="106532" name="AutoShape 36"/>
          <p:cNvSpPr>
            <a:spLocks noChangeArrowheads="1"/>
          </p:cNvSpPr>
          <p:nvPr/>
        </p:nvSpPr>
        <p:spPr bwMode="auto">
          <a:xfrm>
            <a:off x="2209800" y="1752600"/>
            <a:ext cx="3352800" cy="47244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</a:rPr>
              <a:t>When A Command</a:t>
            </a:r>
          </a:p>
          <a:p>
            <a:pPr algn="ctr">
              <a:defRPr/>
            </a:pPr>
            <a:r>
              <a:rPr lang="en-US" sz="2400">
                <a:solidFill>
                  <a:srgbClr val="000000"/>
                </a:solidFill>
              </a:rPr>
              <a:t>Is Left In The</a:t>
            </a:r>
          </a:p>
          <a:p>
            <a:pPr algn="ctr">
              <a:defRPr/>
            </a:pPr>
            <a:r>
              <a:rPr lang="en-US" sz="2400" b="1" u="sng">
                <a:solidFill>
                  <a:srgbClr val="000000"/>
                </a:solidFill>
              </a:rPr>
              <a:t>Generic</a:t>
            </a:r>
          </a:p>
          <a:p>
            <a:pPr algn="ctr">
              <a:defRPr/>
            </a:pPr>
            <a:endParaRPr lang="en-US" sz="24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400">
                <a:solidFill>
                  <a:srgbClr val="000000"/>
                </a:solidFill>
              </a:rPr>
              <a:t>Can Choose Any</a:t>
            </a:r>
          </a:p>
          <a:p>
            <a:pPr algn="ctr">
              <a:defRPr/>
            </a:pPr>
            <a:r>
              <a:rPr lang="en-US" sz="2400" b="1" u="sng">
                <a:solidFill>
                  <a:srgbClr val="000000"/>
                </a:solidFill>
              </a:rPr>
              <a:t>Specific</a:t>
            </a:r>
          </a:p>
          <a:p>
            <a:pPr algn="ctr">
              <a:defRPr/>
            </a:pPr>
            <a:r>
              <a:rPr lang="en-US" sz="2400">
                <a:solidFill>
                  <a:srgbClr val="000000"/>
                </a:solidFill>
              </a:rPr>
              <a:t>Within That Generic</a:t>
            </a:r>
          </a:p>
          <a:p>
            <a:pPr algn="ctr">
              <a:defRPr/>
            </a:pPr>
            <a:endParaRPr lang="en-US" sz="240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40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40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40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6533" name="AutoShape 37"/>
          <p:cNvSpPr>
            <a:spLocks noChangeArrowheads="1"/>
          </p:cNvSpPr>
          <p:nvPr/>
        </p:nvSpPr>
        <p:spPr bwMode="auto">
          <a:xfrm>
            <a:off x="2209800" y="4800600"/>
            <a:ext cx="3352800" cy="19050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4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Generic</a:t>
            </a:r>
            <a:r>
              <a:rPr lang="en-US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Wood</a:t>
            </a:r>
          </a:p>
          <a:p>
            <a:pPr algn="ctr">
              <a:defRPr/>
            </a:pPr>
            <a:endParaRPr lang="en-US" sz="2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24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</a:t>
            </a:r>
            <a:r>
              <a:rPr lang="en-US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algn="ctr">
              <a:defRPr/>
            </a:pPr>
            <a:r>
              <a:rPr lang="en-US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Cedar, Oak, Walnut,</a:t>
            </a:r>
          </a:p>
          <a:p>
            <a:pPr algn="ctr">
              <a:defRPr/>
            </a:pPr>
            <a:r>
              <a:rPr lang="en-US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Pine, Gopher, Hickory  </a:t>
            </a:r>
          </a:p>
        </p:txBody>
      </p:sp>
      <p:sp>
        <p:nvSpPr>
          <p:cNvPr id="106534" name="AutoShape 38"/>
          <p:cNvSpPr>
            <a:spLocks noChangeArrowheads="1"/>
          </p:cNvSpPr>
          <p:nvPr/>
        </p:nvSpPr>
        <p:spPr bwMode="auto">
          <a:xfrm>
            <a:off x="6781800" y="1752600"/>
            <a:ext cx="3352800" cy="47244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</a:rPr>
              <a:t>When A Command</a:t>
            </a:r>
          </a:p>
          <a:p>
            <a:pPr algn="ctr">
              <a:defRPr/>
            </a:pPr>
            <a:r>
              <a:rPr lang="en-US" sz="2400">
                <a:solidFill>
                  <a:srgbClr val="000000"/>
                </a:solidFill>
              </a:rPr>
              <a:t>Is</a:t>
            </a:r>
          </a:p>
          <a:p>
            <a:pPr algn="ctr">
              <a:defRPr/>
            </a:pPr>
            <a:r>
              <a:rPr lang="en-US" sz="2400" b="1" u="sng">
                <a:solidFill>
                  <a:srgbClr val="000000"/>
                </a:solidFill>
              </a:rPr>
              <a:t>Specific</a:t>
            </a:r>
          </a:p>
          <a:p>
            <a:pPr algn="ctr">
              <a:defRPr/>
            </a:pPr>
            <a:endParaRPr lang="en-US" sz="24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400">
                <a:solidFill>
                  <a:srgbClr val="000000"/>
                </a:solidFill>
              </a:rPr>
              <a:t>Can Not Choose Any</a:t>
            </a:r>
          </a:p>
          <a:p>
            <a:pPr algn="ctr">
              <a:defRPr/>
            </a:pPr>
            <a:r>
              <a:rPr lang="en-US" sz="2400">
                <a:solidFill>
                  <a:srgbClr val="000000"/>
                </a:solidFill>
              </a:rPr>
              <a:t>Other </a:t>
            </a:r>
            <a:r>
              <a:rPr lang="en-US" sz="2400" b="1" u="sng">
                <a:solidFill>
                  <a:srgbClr val="000000"/>
                </a:solidFill>
              </a:rPr>
              <a:t>Specific</a:t>
            </a:r>
          </a:p>
          <a:p>
            <a:pPr algn="ctr">
              <a:defRPr/>
            </a:pPr>
            <a:r>
              <a:rPr lang="en-US" sz="2400">
                <a:solidFill>
                  <a:srgbClr val="000000"/>
                </a:solidFill>
              </a:rPr>
              <a:t>Within That Generic</a:t>
            </a:r>
          </a:p>
          <a:p>
            <a:pPr algn="ctr">
              <a:defRPr/>
            </a:pPr>
            <a:endParaRPr lang="en-US" sz="240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40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40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40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6535" name="AutoShape 39"/>
          <p:cNvSpPr>
            <a:spLocks noChangeArrowheads="1"/>
          </p:cNvSpPr>
          <p:nvPr/>
        </p:nvSpPr>
        <p:spPr bwMode="auto">
          <a:xfrm>
            <a:off x="6781800" y="4800600"/>
            <a:ext cx="3352800" cy="19050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400" u="sng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Specified</a:t>
            </a:r>
            <a:r>
              <a:rPr lang="en-US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Gopher</a:t>
            </a:r>
          </a:p>
          <a:p>
            <a:pPr algn="ctr">
              <a:defRPr/>
            </a:pPr>
            <a:endParaRPr lang="en-US" sz="2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2400" u="sng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Eliminates</a:t>
            </a:r>
            <a:r>
              <a:rPr lang="en-US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algn="ctr">
              <a:defRPr/>
            </a:pPr>
            <a:r>
              <a:rPr lang="en-US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Cedar, Oak, Walnut,</a:t>
            </a:r>
          </a:p>
          <a:p>
            <a:pPr algn="ctr">
              <a:defRPr/>
            </a:pPr>
            <a:r>
              <a:rPr lang="en-US" sz="2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Pine, Hickory, etc. 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Oval 2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A. Generic &amp; Specific Authority</a:t>
            </a:r>
          </a:p>
        </p:txBody>
      </p:sp>
      <p:graphicFrame>
        <p:nvGraphicFramePr>
          <p:cNvPr id="108580" name="Group 36"/>
          <p:cNvGraphicFramePr>
            <a:graphicFrameLocks noGrp="1"/>
          </p:cNvGraphicFramePr>
          <p:nvPr/>
        </p:nvGraphicFramePr>
        <p:xfrm>
          <a:off x="1828800" y="1625600"/>
          <a:ext cx="8534400" cy="161925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Command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Generic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Specific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Buy me a canned drink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Pepsi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Oval 2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A. Generic &amp; Specific Authority</a:t>
            </a:r>
          </a:p>
        </p:txBody>
      </p:sp>
      <p:graphicFrame>
        <p:nvGraphicFramePr>
          <p:cNvPr id="109571" name="Group 3"/>
          <p:cNvGraphicFramePr>
            <a:graphicFrameLocks noGrp="1"/>
          </p:cNvGraphicFramePr>
          <p:nvPr/>
        </p:nvGraphicFramePr>
        <p:xfrm>
          <a:off x="1828800" y="1625600"/>
          <a:ext cx="8534400" cy="161925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Command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Generic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Specific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Buy me a canned drink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Pepsi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9585" name="Group 17"/>
          <p:cNvGraphicFramePr>
            <a:graphicFrameLocks noGrp="1"/>
          </p:cNvGraphicFramePr>
          <p:nvPr/>
        </p:nvGraphicFramePr>
        <p:xfrm>
          <a:off x="1828800" y="3276600"/>
          <a:ext cx="8534400" cy="80645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Build ark  - Gen. 6:14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Gopher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Oval 2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A. Generic &amp; Specific Authority</a:t>
            </a:r>
          </a:p>
        </p:txBody>
      </p:sp>
      <p:graphicFrame>
        <p:nvGraphicFramePr>
          <p:cNvPr id="113667" name="Group 3"/>
          <p:cNvGraphicFramePr>
            <a:graphicFrameLocks noGrp="1"/>
          </p:cNvGraphicFramePr>
          <p:nvPr/>
        </p:nvGraphicFramePr>
        <p:xfrm>
          <a:off x="1828800" y="1625600"/>
          <a:ext cx="8534400" cy="161925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Command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Generic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Specific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Buy me a canned drink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Pepsi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3681" name="Group 17"/>
          <p:cNvGraphicFramePr>
            <a:graphicFrameLocks noGrp="1"/>
          </p:cNvGraphicFramePr>
          <p:nvPr/>
        </p:nvGraphicFramePr>
        <p:xfrm>
          <a:off x="1828800" y="3276600"/>
          <a:ext cx="8534400" cy="80645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Build ark  - Gen. 6:14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Gopher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3691" name="Group 27"/>
          <p:cNvGraphicFramePr>
            <a:graphicFrameLocks noGrp="1"/>
          </p:cNvGraphicFramePr>
          <p:nvPr/>
        </p:nvGraphicFramePr>
        <p:xfrm>
          <a:off x="1828800" y="4067176"/>
          <a:ext cx="8534400" cy="809625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Wash 7 Times - 2 Kings 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River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Jordan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Oval 2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A. Generic &amp; Specific Authority</a:t>
            </a:r>
          </a:p>
        </p:txBody>
      </p:sp>
      <p:graphicFrame>
        <p:nvGraphicFramePr>
          <p:cNvPr id="114691" name="Group 3"/>
          <p:cNvGraphicFramePr>
            <a:graphicFrameLocks noGrp="1"/>
          </p:cNvGraphicFramePr>
          <p:nvPr/>
        </p:nvGraphicFramePr>
        <p:xfrm>
          <a:off x="1828800" y="1625600"/>
          <a:ext cx="8534400" cy="161925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Command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Generic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Specific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Buy me a canned drink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Pepsi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4705" name="Group 17"/>
          <p:cNvGraphicFramePr>
            <a:graphicFrameLocks noGrp="1"/>
          </p:cNvGraphicFramePr>
          <p:nvPr/>
        </p:nvGraphicFramePr>
        <p:xfrm>
          <a:off x="1828800" y="3276600"/>
          <a:ext cx="8534400" cy="80645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Build ark  - Gen. 6:14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Gopher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4715" name="Group 27"/>
          <p:cNvGraphicFramePr>
            <a:graphicFrameLocks noGrp="1"/>
          </p:cNvGraphicFramePr>
          <p:nvPr/>
        </p:nvGraphicFramePr>
        <p:xfrm>
          <a:off x="1828800" y="4067176"/>
          <a:ext cx="8534400" cy="809625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Wash 7 Times - 2 Kings 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River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Jordan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4725" name="Group 37"/>
          <p:cNvGraphicFramePr>
            <a:graphicFrameLocks noGrp="1"/>
          </p:cNvGraphicFramePr>
          <p:nvPr/>
        </p:nvGraphicFramePr>
        <p:xfrm>
          <a:off x="1828800" y="4905376"/>
          <a:ext cx="8534400" cy="809625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Offer – Lev. 14:12-13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Animal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Lamb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Oval 2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A. Generic &amp; Specific Authority</a:t>
            </a:r>
          </a:p>
        </p:txBody>
      </p:sp>
      <p:graphicFrame>
        <p:nvGraphicFramePr>
          <p:cNvPr id="115715" name="Group 3"/>
          <p:cNvGraphicFramePr>
            <a:graphicFrameLocks noGrp="1"/>
          </p:cNvGraphicFramePr>
          <p:nvPr/>
        </p:nvGraphicFramePr>
        <p:xfrm>
          <a:off x="1828800" y="1625600"/>
          <a:ext cx="8534400" cy="161925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Command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Generic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Specific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Buy me a canned drink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Pepsi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5729" name="Group 17"/>
          <p:cNvGraphicFramePr>
            <a:graphicFrameLocks noGrp="1"/>
          </p:cNvGraphicFramePr>
          <p:nvPr/>
        </p:nvGraphicFramePr>
        <p:xfrm>
          <a:off x="1828800" y="3276600"/>
          <a:ext cx="8534400" cy="80645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Build ark  - Gen. 6:14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Gopher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5739" name="Group 27"/>
          <p:cNvGraphicFramePr>
            <a:graphicFrameLocks noGrp="1"/>
          </p:cNvGraphicFramePr>
          <p:nvPr/>
        </p:nvGraphicFramePr>
        <p:xfrm>
          <a:off x="1828800" y="4067176"/>
          <a:ext cx="8534400" cy="809625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Wash 7 Times - 2 Kings 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River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Jordan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5749" name="Group 37"/>
          <p:cNvGraphicFramePr>
            <a:graphicFrameLocks noGrp="1"/>
          </p:cNvGraphicFramePr>
          <p:nvPr/>
        </p:nvGraphicFramePr>
        <p:xfrm>
          <a:off x="1828800" y="4905376"/>
          <a:ext cx="8534400" cy="809625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Offer – Lev. 14:12-13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Animal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Lamb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5759" name="Group 47"/>
          <p:cNvGraphicFramePr>
            <a:graphicFrameLocks noGrp="1"/>
          </p:cNvGraphicFramePr>
          <p:nvPr/>
        </p:nvGraphicFramePr>
        <p:xfrm>
          <a:off x="1828800" y="5746750"/>
          <a:ext cx="8534400" cy="80645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Praise – Eph. 5:19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Music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6" name="Freeform 46"/>
          <p:cNvSpPr>
            <a:spLocks/>
          </p:cNvSpPr>
          <p:nvPr/>
        </p:nvSpPr>
        <p:spPr bwMode="auto">
          <a:xfrm>
            <a:off x="2743200" y="3124200"/>
            <a:ext cx="4648200" cy="1981200"/>
          </a:xfrm>
          <a:custGeom>
            <a:avLst/>
            <a:gdLst>
              <a:gd name="T0" fmla="*/ 2147483647 w 2928"/>
              <a:gd name="T1" fmla="*/ 2147483647 h 1248"/>
              <a:gd name="T2" fmla="*/ 0 w 2928"/>
              <a:gd name="T3" fmla="*/ 120967502 h 1248"/>
              <a:gd name="T4" fmla="*/ 2147483647 w 2928"/>
              <a:gd name="T5" fmla="*/ 0 h 1248"/>
              <a:gd name="T6" fmla="*/ 2147483647 w 2928"/>
              <a:gd name="T7" fmla="*/ 2147483647 h 1248"/>
              <a:gd name="T8" fmla="*/ 2147483647 w 2928"/>
              <a:gd name="T9" fmla="*/ 2147483647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8"/>
              <a:gd name="T16" fmla="*/ 0 h 1248"/>
              <a:gd name="T17" fmla="*/ 2928 w 2928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8" h="1248">
                <a:moveTo>
                  <a:pt x="1488" y="1248"/>
                </a:moveTo>
                <a:lnTo>
                  <a:pt x="0" y="48"/>
                </a:lnTo>
                <a:lnTo>
                  <a:pt x="960" y="0"/>
                </a:lnTo>
                <a:lnTo>
                  <a:pt x="2928" y="1008"/>
                </a:lnTo>
                <a:lnTo>
                  <a:pt x="1488" y="124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 flipH="1">
          <a:off x="1752601" y="228600"/>
          <a:ext cx="7334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Drawing" r:id="rId3" imgW="1152360" imgH="2514600" progId="WPDraw30.Drawing">
                  <p:embed/>
                </p:oleObj>
              </mc:Choice>
              <mc:Fallback>
                <p:oleObj name="Drawing" r:id="rId3" imgW="1152360" imgH="2514600" progId="WPDraw30.Drawing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1752601" y="228600"/>
                        <a:ext cx="7334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7" name="Text Box 37"/>
          <p:cNvSpPr txBox="1">
            <a:spLocks noChangeArrowheads="1"/>
          </p:cNvSpPr>
          <p:nvPr/>
        </p:nvSpPr>
        <p:spPr bwMode="auto">
          <a:xfrm>
            <a:off x="3657600" y="152400"/>
            <a:ext cx="5181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Singing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 flipH="1">
          <a:off x="9782176" y="152400"/>
          <a:ext cx="7334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Drawing" r:id="rId5" imgW="1152360" imgH="2514600" progId="WPDraw30.Drawing">
                  <p:embed/>
                </p:oleObj>
              </mc:Choice>
              <mc:Fallback>
                <p:oleObj name="Drawing" r:id="rId5" imgW="1152360" imgH="2514600" progId="WPDraw30.Drawing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9782176" y="152400"/>
                        <a:ext cx="7334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9" name="Text Box 39"/>
          <p:cNvSpPr txBox="1">
            <a:spLocks noChangeArrowheads="1"/>
          </p:cNvSpPr>
          <p:nvPr/>
        </p:nvSpPr>
        <p:spPr bwMode="auto">
          <a:xfrm>
            <a:off x="4267201" y="1905001"/>
            <a:ext cx="4062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If God had said:  “Music”</a:t>
            </a:r>
          </a:p>
        </p:txBody>
      </p:sp>
      <p:sp>
        <p:nvSpPr>
          <p:cNvPr id="112680" name="Oval 40"/>
          <p:cNvSpPr>
            <a:spLocks noChangeArrowheads="1"/>
          </p:cNvSpPr>
          <p:nvPr/>
        </p:nvSpPr>
        <p:spPr bwMode="auto">
          <a:xfrm>
            <a:off x="2743200" y="2819400"/>
            <a:ext cx="15240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</a:rPr>
              <a:t>Sing</a:t>
            </a:r>
          </a:p>
        </p:txBody>
      </p:sp>
      <p:sp>
        <p:nvSpPr>
          <p:cNvPr id="112681" name="Oval 41"/>
          <p:cNvSpPr>
            <a:spLocks noChangeArrowheads="1"/>
          </p:cNvSpPr>
          <p:nvPr/>
        </p:nvSpPr>
        <p:spPr bwMode="auto">
          <a:xfrm>
            <a:off x="4648200" y="2819400"/>
            <a:ext cx="15240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</a:rPr>
              <a:t>Instrum.</a:t>
            </a:r>
          </a:p>
        </p:txBody>
      </p:sp>
      <p:sp>
        <p:nvSpPr>
          <p:cNvPr id="112682" name="Oval 42"/>
          <p:cNvSpPr>
            <a:spLocks noChangeArrowheads="1"/>
          </p:cNvSpPr>
          <p:nvPr/>
        </p:nvSpPr>
        <p:spPr bwMode="auto">
          <a:xfrm>
            <a:off x="6400800" y="2819400"/>
            <a:ext cx="15240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</a:rPr>
              <a:t>Hum</a:t>
            </a:r>
          </a:p>
        </p:txBody>
      </p:sp>
      <p:sp>
        <p:nvSpPr>
          <p:cNvPr id="112683" name="Oval 43"/>
          <p:cNvSpPr>
            <a:spLocks noChangeArrowheads="1"/>
          </p:cNvSpPr>
          <p:nvPr/>
        </p:nvSpPr>
        <p:spPr bwMode="auto">
          <a:xfrm>
            <a:off x="8153400" y="2819400"/>
            <a:ext cx="15240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</a:rPr>
              <a:t>Whistle</a:t>
            </a:r>
          </a:p>
        </p:txBody>
      </p:sp>
      <p:sp>
        <p:nvSpPr>
          <p:cNvPr id="112684" name="Oval 44"/>
          <p:cNvSpPr>
            <a:spLocks noChangeArrowheads="1"/>
          </p:cNvSpPr>
          <p:nvPr/>
        </p:nvSpPr>
        <p:spPr bwMode="auto">
          <a:xfrm>
            <a:off x="4953000" y="4419600"/>
            <a:ext cx="2590800" cy="914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000000"/>
                </a:solidFill>
              </a:rPr>
              <a:t>Sing</a:t>
            </a:r>
          </a:p>
        </p:txBody>
      </p:sp>
      <p:sp>
        <p:nvSpPr>
          <p:cNvPr id="112687" name="Text Box 47"/>
          <p:cNvSpPr txBox="1">
            <a:spLocks noChangeArrowheads="1"/>
          </p:cNvSpPr>
          <p:nvPr/>
        </p:nvSpPr>
        <p:spPr bwMode="auto">
          <a:xfrm>
            <a:off x="5105400" y="2447925"/>
            <a:ext cx="7937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12688" name="Text Box 48"/>
          <p:cNvSpPr txBox="1">
            <a:spLocks noChangeArrowheads="1"/>
          </p:cNvSpPr>
          <p:nvPr/>
        </p:nvSpPr>
        <p:spPr bwMode="auto">
          <a:xfrm>
            <a:off x="6781800" y="2544764"/>
            <a:ext cx="7937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12689" name="Text Box 49"/>
          <p:cNvSpPr txBox="1">
            <a:spLocks noChangeArrowheads="1"/>
          </p:cNvSpPr>
          <p:nvPr/>
        </p:nvSpPr>
        <p:spPr bwMode="auto">
          <a:xfrm>
            <a:off x="8534400" y="2514600"/>
            <a:ext cx="7937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12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1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2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6" grpId="0" animBg="1"/>
      <p:bldP spid="112679" grpId="0"/>
      <p:bldP spid="112680" grpId="0" animBg="1"/>
      <p:bldP spid="112681" grpId="0" animBg="1"/>
      <p:bldP spid="112682" grpId="0" animBg="1"/>
      <p:bldP spid="112683" grpId="0" animBg="1"/>
      <p:bldP spid="112684" grpId="0" animBg="1"/>
      <p:bldP spid="112687" grpId="0"/>
      <p:bldP spid="112688" grpId="0"/>
      <p:bldP spid="11268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Oval 4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B. Aids &amp; Additions</a:t>
            </a:r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>
            <a:off x="1219200" y="2147777"/>
            <a:ext cx="4191000" cy="3810000"/>
          </a:xfrm>
          <a:prstGeom prst="bevel">
            <a:avLst>
              <a:gd name="adj" fmla="val 340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600" b="1" u="sng" dirty="0">
              <a:solidFill>
                <a:srgbClr val="000000"/>
              </a:solidFill>
            </a:endParaRPr>
          </a:p>
          <a:p>
            <a:pPr algn="ctr"/>
            <a:r>
              <a:rPr lang="en-US" sz="3600" b="1" u="sng" dirty="0">
                <a:solidFill>
                  <a:srgbClr val="000000"/>
                </a:solidFill>
              </a:rPr>
              <a:t>Aid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Expedites command</a:t>
            </a:r>
          </a:p>
          <a:p>
            <a:pPr algn="ctr">
              <a:lnSpc>
                <a:spcPct val="120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Doing nothing more</a:t>
            </a:r>
          </a:p>
          <a:p>
            <a:pPr algn="ctr">
              <a:lnSpc>
                <a:spcPct val="120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No addition</a:t>
            </a:r>
          </a:p>
          <a:p>
            <a:pPr algn="ctr">
              <a:lnSpc>
                <a:spcPct val="12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6743" name="AutoShape 7"/>
          <p:cNvSpPr>
            <a:spLocks noChangeArrowheads="1"/>
          </p:cNvSpPr>
          <p:nvPr/>
        </p:nvSpPr>
        <p:spPr bwMode="auto">
          <a:xfrm>
            <a:off x="6400800" y="2133600"/>
            <a:ext cx="4572000" cy="3810000"/>
          </a:xfrm>
          <a:prstGeom prst="bevel">
            <a:avLst>
              <a:gd name="adj" fmla="val 340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600" b="1" u="sng" dirty="0">
              <a:solidFill>
                <a:srgbClr val="000000"/>
              </a:solidFill>
            </a:endParaRPr>
          </a:p>
          <a:p>
            <a:pPr algn="ctr"/>
            <a:r>
              <a:rPr lang="en-US" sz="3600" b="1" u="sng" dirty="0">
                <a:solidFill>
                  <a:srgbClr val="000000"/>
                </a:solidFill>
              </a:rPr>
              <a:t>Addition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Another element</a:t>
            </a:r>
          </a:p>
          <a:p>
            <a:pPr algn="ctr">
              <a:lnSpc>
                <a:spcPct val="140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Doing more than</a:t>
            </a:r>
          </a:p>
          <a:p>
            <a:pPr algn="ctr">
              <a:lnSpc>
                <a:spcPct val="70000"/>
              </a:lnSpc>
            </a:pPr>
            <a:r>
              <a:rPr lang="en-US" dirty="0">
                <a:solidFill>
                  <a:srgbClr val="000000"/>
                </a:solidFill>
              </a:rPr>
              <a:t>commanded</a:t>
            </a:r>
          </a:p>
          <a:p>
            <a:pPr algn="ctr">
              <a:lnSpc>
                <a:spcPct val="7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algn="ctr">
              <a:lnSpc>
                <a:spcPct val="7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  <p:bldP spid="1167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B. Aids &amp; Additions</a:t>
            </a:r>
          </a:p>
        </p:txBody>
      </p:sp>
      <p:graphicFrame>
        <p:nvGraphicFramePr>
          <p:cNvPr id="35881" name="Group 41"/>
          <p:cNvGraphicFramePr>
            <a:graphicFrameLocks noGrp="1"/>
          </p:cNvGraphicFramePr>
          <p:nvPr/>
        </p:nvGraphicFramePr>
        <p:xfrm>
          <a:off x="1828800" y="1843089"/>
          <a:ext cx="8534400" cy="1616075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Command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Aid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Addition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Buy Me A Pepsi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Car, sack, cooler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Sprite, RC, etc.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31" name="Text Box 34"/>
          <p:cNvSpPr txBox="1">
            <a:spLocks noChangeArrowheads="1"/>
          </p:cNvSpPr>
          <p:nvPr/>
        </p:nvSpPr>
        <p:spPr bwMode="auto">
          <a:xfrm>
            <a:off x="2590800" y="1360489"/>
            <a:ext cx="6815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Tahoma" pitchFamily="34" charset="0"/>
              </a:rPr>
              <a:t>An Addition Involves Another Element Being Added!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Oval 2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B. Aids &amp; Additions</a:t>
            </a:r>
          </a:p>
        </p:txBody>
      </p:sp>
      <p:graphicFrame>
        <p:nvGraphicFramePr>
          <p:cNvPr id="117763" name="Group 3"/>
          <p:cNvGraphicFramePr>
            <a:graphicFrameLocks noGrp="1"/>
          </p:cNvGraphicFramePr>
          <p:nvPr/>
        </p:nvGraphicFramePr>
        <p:xfrm>
          <a:off x="1828800" y="1843089"/>
          <a:ext cx="8534400" cy="1616075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Command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Aid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Addition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Buy Me A Pepsi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Car, sack, cooler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Sprite, RC, etc.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955" name="Text Box 17"/>
          <p:cNvSpPr txBox="1">
            <a:spLocks noChangeArrowheads="1"/>
          </p:cNvSpPr>
          <p:nvPr/>
        </p:nvSpPr>
        <p:spPr bwMode="auto">
          <a:xfrm>
            <a:off x="2590800" y="1360489"/>
            <a:ext cx="6815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Tahoma" pitchFamily="34" charset="0"/>
              </a:rPr>
              <a:t>An Addition Involves Another Element Being Added!</a:t>
            </a:r>
          </a:p>
        </p:txBody>
      </p:sp>
      <p:graphicFrame>
        <p:nvGraphicFramePr>
          <p:cNvPr id="117778" name="Group 18"/>
          <p:cNvGraphicFramePr>
            <a:graphicFrameLocks noGrp="1"/>
          </p:cNvGraphicFramePr>
          <p:nvPr/>
        </p:nvGraphicFramePr>
        <p:xfrm>
          <a:off x="1828800" y="3460750"/>
          <a:ext cx="8534400" cy="80645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Eat Bread – 1 Cor. 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Table, plates 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Jam, beef, cola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990600" y="-150644"/>
            <a:ext cx="10287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Authority</a:t>
            </a:r>
          </a:p>
        </p:txBody>
      </p:sp>
      <p:pic>
        <p:nvPicPr>
          <p:cNvPr id="82947" name="Picture 3" descr="open_bi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590800"/>
            <a:ext cx="3810000" cy="2438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117088" dir="2963922" algn="ctr" rotWithShape="0">
              <a:srgbClr val="000000"/>
            </a:outerShdw>
          </a:effec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19200" y="5715000"/>
            <a:ext cx="975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i="1" dirty="0">
                <a:latin typeface="Times New Roman" pitchFamily="18" charset="0"/>
              </a:rPr>
              <a:t>A Simple Study of How Authority Works In Religion</a:t>
            </a:r>
          </a:p>
        </p:txBody>
      </p:sp>
    </p:spTree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Oval 2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B. Aids &amp; Additions</a:t>
            </a:r>
          </a:p>
        </p:txBody>
      </p:sp>
      <p:graphicFrame>
        <p:nvGraphicFramePr>
          <p:cNvPr id="119811" name="Group 3"/>
          <p:cNvGraphicFramePr>
            <a:graphicFrameLocks noGrp="1"/>
          </p:cNvGraphicFramePr>
          <p:nvPr/>
        </p:nvGraphicFramePr>
        <p:xfrm>
          <a:off x="1828800" y="1843089"/>
          <a:ext cx="8534400" cy="1616075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Command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Aid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Addition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Buy Me A Pepsi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Car, sack, cooler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Sprite, RC, etc.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979" name="Text Box 17"/>
          <p:cNvSpPr txBox="1">
            <a:spLocks noChangeArrowheads="1"/>
          </p:cNvSpPr>
          <p:nvPr/>
        </p:nvSpPr>
        <p:spPr bwMode="auto">
          <a:xfrm>
            <a:off x="2590800" y="1360489"/>
            <a:ext cx="6815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Tahoma" pitchFamily="34" charset="0"/>
              </a:rPr>
              <a:t>An Addition Involves Another Element Being Added!</a:t>
            </a:r>
          </a:p>
        </p:txBody>
      </p:sp>
      <p:graphicFrame>
        <p:nvGraphicFramePr>
          <p:cNvPr id="119826" name="Group 18"/>
          <p:cNvGraphicFramePr>
            <a:graphicFrameLocks noGrp="1"/>
          </p:cNvGraphicFramePr>
          <p:nvPr/>
        </p:nvGraphicFramePr>
        <p:xfrm>
          <a:off x="1828800" y="3460750"/>
          <a:ext cx="8534400" cy="80645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Eat Bread – 1 Cor. 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Table, plates 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Jam, beef, cola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9867" name="Group 59"/>
          <p:cNvGraphicFramePr>
            <a:graphicFrameLocks noGrp="1"/>
          </p:cNvGraphicFramePr>
          <p:nvPr/>
        </p:nvGraphicFramePr>
        <p:xfrm>
          <a:off x="1828800" y="4267201"/>
          <a:ext cx="8534400" cy="809625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Baptize – Matt. 28:19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Baptistry, heater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Sprinkling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Oval 2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B. Aids &amp; Additions</a:t>
            </a:r>
          </a:p>
        </p:txBody>
      </p:sp>
      <p:graphicFrame>
        <p:nvGraphicFramePr>
          <p:cNvPr id="120835" name="Group 3"/>
          <p:cNvGraphicFramePr>
            <a:graphicFrameLocks noGrp="1"/>
          </p:cNvGraphicFramePr>
          <p:nvPr/>
        </p:nvGraphicFramePr>
        <p:xfrm>
          <a:off x="1828800" y="1843089"/>
          <a:ext cx="8534400" cy="1616075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Command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Aid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Addition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Buy Me A Pepsi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Car, sack, cooler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Sprite, RC, etc.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003" name="Text Box 17"/>
          <p:cNvSpPr txBox="1">
            <a:spLocks noChangeArrowheads="1"/>
          </p:cNvSpPr>
          <p:nvPr/>
        </p:nvSpPr>
        <p:spPr bwMode="auto">
          <a:xfrm>
            <a:off x="2590800" y="1360489"/>
            <a:ext cx="6815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Tahoma" pitchFamily="34" charset="0"/>
              </a:rPr>
              <a:t>An Addition Involves Another Element Being Added!</a:t>
            </a:r>
          </a:p>
        </p:txBody>
      </p:sp>
      <p:graphicFrame>
        <p:nvGraphicFramePr>
          <p:cNvPr id="120850" name="Group 18"/>
          <p:cNvGraphicFramePr>
            <a:graphicFrameLocks noGrp="1"/>
          </p:cNvGraphicFramePr>
          <p:nvPr/>
        </p:nvGraphicFramePr>
        <p:xfrm>
          <a:off x="1828800" y="3460750"/>
          <a:ext cx="8534400" cy="80645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Eat Bread – 1 Cor. 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Table, plates 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Jam, beef, cola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0860" name="Group 28"/>
          <p:cNvGraphicFramePr>
            <a:graphicFrameLocks noGrp="1"/>
          </p:cNvGraphicFramePr>
          <p:nvPr/>
        </p:nvGraphicFramePr>
        <p:xfrm>
          <a:off x="1828800" y="4267201"/>
          <a:ext cx="8534400" cy="809625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Baptize – Matt. 28:19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Baptistry, heater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Sprinkling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0888" name="Group 56"/>
          <p:cNvGraphicFramePr>
            <a:graphicFrameLocks noGrp="1"/>
          </p:cNvGraphicFramePr>
          <p:nvPr/>
        </p:nvGraphicFramePr>
        <p:xfrm>
          <a:off x="1828800" y="5057776"/>
          <a:ext cx="8534400" cy="809625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Build an ark – Gen. 6:14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Tool, Animal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Oak, Cedar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Oval 2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B. Aids &amp; Additions</a:t>
            </a:r>
          </a:p>
        </p:txBody>
      </p:sp>
      <p:graphicFrame>
        <p:nvGraphicFramePr>
          <p:cNvPr id="121859" name="Group 3"/>
          <p:cNvGraphicFramePr>
            <a:graphicFrameLocks noGrp="1"/>
          </p:cNvGraphicFramePr>
          <p:nvPr/>
        </p:nvGraphicFramePr>
        <p:xfrm>
          <a:off x="1828800" y="1843089"/>
          <a:ext cx="8534400" cy="1616075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Command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Aid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Addition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Buy Me A Pepsi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Car, sack, cooler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Sprite, RC, etc.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027" name="Text Box 17"/>
          <p:cNvSpPr txBox="1">
            <a:spLocks noChangeArrowheads="1"/>
          </p:cNvSpPr>
          <p:nvPr/>
        </p:nvSpPr>
        <p:spPr bwMode="auto">
          <a:xfrm>
            <a:off x="2590800" y="1360489"/>
            <a:ext cx="6815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Tahoma" pitchFamily="34" charset="0"/>
              </a:rPr>
              <a:t>An Addition Involves Another Element Being Added!</a:t>
            </a:r>
          </a:p>
        </p:txBody>
      </p:sp>
      <p:graphicFrame>
        <p:nvGraphicFramePr>
          <p:cNvPr id="121874" name="Group 18"/>
          <p:cNvGraphicFramePr>
            <a:graphicFrameLocks noGrp="1"/>
          </p:cNvGraphicFramePr>
          <p:nvPr/>
        </p:nvGraphicFramePr>
        <p:xfrm>
          <a:off x="1828800" y="3460750"/>
          <a:ext cx="8534400" cy="80645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Eat Bread – 1 Cor. 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Table, plates 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Jam, beef, cola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1884" name="Group 28"/>
          <p:cNvGraphicFramePr>
            <a:graphicFrameLocks noGrp="1"/>
          </p:cNvGraphicFramePr>
          <p:nvPr/>
        </p:nvGraphicFramePr>
        <p:xfrm>
          <a:off x="1828800" y="4267201"/>
          <a:ext cx="8534400" cy="809625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Baptize – Matt. 28:19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Baptistry, heater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Sprinkling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1894" name="Group 38"/>
          <p:cNvGraphicFramePr>
            <a:graphicFrameLocks noGrp="1"/>
          </p:cNvGraphicFramePr>
          <p:nvPr/>
        </p:nvGraphicFramePr>
        <p:xfrm>
          <a:off x="1828800" y="5057776"/>
          <a:ext cx="8534400" cy="809625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Build an ark – Gen. 6:14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Tool, Animal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Oak, Cedar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1918" name="Group 62"/>
          <p:cNvGraphicFramePr>
            <a:graphicFrameLocks noGrp="1"/>
          </p:cNvGraphicFramePr>
          <p:nvPr/>
        </p:nvGraphicFramePr>
        <p:xfrm>
          <a:off x="1828800" y="5861050"/>
          <a:ext cx="8534400" cy="84455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Contribute – 1 Cor. 16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Basket, Account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Mon. / Sat.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B. Aids &amp; Additions</a:t>
            </a:r>
          </a:p>
        </p:txBody>
      </p:sp>
      <p:graphicFrame>
        <p:nvGraphicFramePr>
          <p:cNvPr id="122898" name="Group 18"/>
          <p:cNvGraphicFramePr>
            <a:graphicFrameLocks noGrp="1"/>
          </p:cNvGraphicFramePr>
          <p:nvPr/>
        </p:nvGraphicFramePr>
        <p:xfrm>
          <a:off x="1828800" y="1843089"/>
          <a:ext cx="8534400" cy="809625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Command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Aid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Tahoma" pitchFamily="34" charset="0"/>
                        </a:rPr>
                        <a:t>Addition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047" name="Text Box 17"/>
          <p:cNvSpPr txBox="1">
            <a:spLocks noChangeArrowheads="1"/>
          </p:cNvSpPr>
          <p:nvPr/>
        </p:nvSpPr>
        <p:spPr bwMode="auto">
          <a:xfrm>
            <a:off x="2590800" y="1360489"/>
            <a:ext cx="6815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Tahoma" pitchFamily="34" charset="0"/>
              </a:rPr>
              <a:t>An Addition Involves Another Element Being Added!</a:t>
            </a:r>
          </a:p>
        </p:txBody>
      </p:sp>
      <p:graphicFrame>
        <p:nvGraphicFramePr>
          <p:cNvPr id="122899" name="Group 19"/>
          <p:cNvGraphicFramePr>
            <a:graphicFrameLocks noGrp="1"/>
          </p:cNvGraphicFramePr>
          <p:nvPr/>
        </p:nvGraphicFramePr>
        <p:xfrm>
          <a:off x="1828800" y="2687638"/>
          <a:ext cx="8534400" cy="896112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Sing – Eph. 5:19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Books, Tuner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Instrumental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Music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Oval 2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C. The Silence of God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1828800" y="1828801"/>
            <a:ext cx="83820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“God did not say not to”</a:t>
            </a:r>
          </a:p>
          <a:p>
            <a:pPr algn="ctr">
              <a:spcBef>
                <a:spcPct val="50000"/>
              </a:spcBef>
            </a:pPr>
            <a:r>
              <a:rPr lang="en-US"/>
              <a:t>“There is no passage that says ‘Thou shalt not…”</a:t>
            </a:r>
          </a:p>
          <a:p>
            <a:pPr algn="ctr">
              <a:spcBef>
                <a:spcPct val="50000"/>
              </a:spcBef>
            </a:pPr>
            <a:r>
              <a:rPr lang="en-US"/>
              <a:t>“Where is the passages that says it is wrong to…?”</a:t>
            </a:r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1524000" y="3962400"/>
            <a:ext cx="91440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u="sng">
                <a:solidFill>
                  <a:srgbClr val="000000"/>
                </a:solidFill>
              </a:rPr>
              <a:t>Common Thought</a:t>
            </a:r>
            <a:r>
              <a:rPr lang="en-US" b="1">
                <a:solidFill>
                  <a:srgbClr val="000000"/>
                </a:solidFill>
              </a:rPr>
              <a:t>:</a:t>
            </a:r>
          </a:p>
          <a:p>
            <a:pPr algn="ctr"/>
            <a:r>
              <a:rPr lang="en-US" b="1">
                <a:solidFill>
                  <a:srgbClr val="000000"/>
                </a:solidFill>
              </a:rPr>
              <a:t>Silence of God gives permission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3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23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4" grpId="0" build="p"/>
      <p:bldP spid="1239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Oval 4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C. The Silence of God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1905000" y="2057401"/>
            <a:ext cx="8763000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50838">
              <a:spcBef>
                <a:spcPct val="50000"/>
              </a:spcBef>
              <a:buFontTx/>
              <a:buChar char="•"/>
              <a:defRPr/>
            </a:pPr>
            <a:r>
              <a:rPr lang="en-US"/>
              <a:t> </a:t>
            </a:r>
            <a:r>
              <a:rPr lang="en-US" b="1" u="sng">
                <a:solidFill>
                  <a:srgbClr val="FFFF00"/>
                </a:solidFill>
              </a:rPr>
              <a:t>1 Cor. 4:6</a:t>
            </a:r>
            <a:r>
              <a:rPr lang="en-US"/>
              <a:t> – forbidden to go beyond things written</a:t>
            </a:r>
          </a:p>
          <a:p>
            <a:pPr defTabSz="350838">
              <a:spcBef>
                <a:spcPct val="50000"/>
              </a:spcBef>
              <a:buFontTx/>
              <a:buChar char="•"/>
              <a:defRPr/>
            </a:pPr>
            <a:r>
              <a:rPr lang="en-US"/>
              <a:t> </a:t>
            </a:r>
            <a:r>
              <a:rPr lang="en-US" b="1" u="sng">
                <a:solidFill>
                  <a:srgbClr val="FFFF00"/>
                </a:solidFill>
              </a:rPr>
              <a:t>Col. 2:22-23</a:t>
            </a:r>
            <a:r>
              <a:rPr lang="en-US"/>
              <a:t> – will worship (kjv)</a:t>
            </a:r>
          </a:p>
          <a:p>
            <a:pPr lvl="1" defTabSz="350838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/>
              <a:t> </a:t>
            </a:r>
            <a:r>
              <a:rPr lang="en-US" sz="2400" i="1"/>
              <a:t>Will worship = according to commandments of men</a:t>
            </a:r>
          </a:p>
          <a:p>
            <a:pPr lvl="1" defTabSz="350838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i="1"/>
              <a:t> “voluntarily adopted worship, whether unbidden 	or 	forbidden” (W. E. Vine)</a:t>
            </a:r>
          </a:p>
          <a:p>
            <a:pPr defTabSz="350838">
              <a:spcBef>
                <a:spcPct val="50000"/>
              </a:spcBef>
              <a:buFontTx/>
              <a:buChar char="•"/>
              <a:defRPr/>
            </a:pPr>
            <a:r>
              <a:rPr lang="en-US" i="1"/>
              <a:t> </a:t>
            </a:r>
            <a:r>
              <a:rPr lang="en-US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Any Passage That Says We Must Have Authority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– 	</a:t>
            </a:r>
            <a:r>
              <a:rPr lang="en-US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Says We Must Respect God’s Silence</a:t>
            </a:r>
            <a:r>
              <a:rPr lang="en-US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en-US" i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6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6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C. The Silence of God</a:t>
            </a:r>
          </a:p>
        </p:txBody>
      </p:sp>
      <p:sp>
        <p:nvSpPr>
          <p:cNvPr id="47107" name="AutoShape 40"/>
          <p:cNvSpPr>
            <a:spLocks noChangeArrowheads="1"/>
          </p:cNvSpPr>
          <p:nvPr/>
        </p:nvSpPr>
        <p:spPr bwMode="auto">
          <a:xfrm>
            <a:off x="1676400" y="2438400"/>
            <a:ext cx="3886200" cy="2057400"/>
          </a:xfrm>
          <a:prstGeom prst="star8">
            <a:avLst>
              <a:gd name="adj" fmla="val 49083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 u="sng">
                <a:solidFill>
                  <a:schemeClr val="bg1"/>
                </a:solidFill>
                <a:latin typeface="Tahoma" pitchFamily="34" charset="0"/>
              </a:rPr>
              <a:t>Permissive</a:t>
            </a:r>
          </a:p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Tahoma" pitchFamily="34" charset="0"/>
              </a:rPr>
              <a:t>At liberty to do what</a:t>
            </a:r>
          </a:p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Tahoma" pitchFamily="34" charset="0"/>
              </a:rPr>
              <a:t>is not</a:t>
            </a:r>
          </a:p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Tahoma" pitchFamily="34" charset="0"/>
              </a:rPr>
              <a:t>condemned</a:t>
            </a:r>
          </a:p>
        </p:txBody>
      </p:sp>
      <p:sp>
        <p:nvSpPr>
          <p:cNvPr id="47108" name="AutoShape 41"/>
          <p:cNvSpPr>
            <a:spLocks noChangeArrowheads="1"/>
          </p:cNvSpPr>
          <p:nvPr/>
        </p:nvSpPr>
        <p:spPr bwMode="auto">
          <a:xfrm>
            <a:off x="6553200" y="2438400"/>
            <a:ext cx="3886200" cy="2057400"/>
          </a:xfrm>
          <a:prstGeom prst="star8">
            <a:avLst>
              <a:gd name="adj" fmla="val 49083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 u="sng">
                <a:solidFill>
                  <a:schemeClr val="bg1"/>
                </a:solidFill>
                <a:latin typeface="Tahoma" pitchFamily="34" charset="0"/>
              </a:rPr>
              <a:t>Prohibitive</a:t>
            </a:r>
          </a:p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Tahoma" pitchFamily="34" charset="0"/>
              </a:rPr>
              <a:t>Forbidden to act</a:t>
            </a:r>
          </a:p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Tahoma" pitchFamily="34" charset="0"/>
              </a:rPr>
              <a:t>Without authority</a:t>
            </a:r>
          </a:p>
        </p:txBody>
      </p:sp>
      <p:grpSp>
        <p:nvGrpSpPr>
          <p:cNvPr id="47115" name="Group 44"/>
          <p:cNvGrpSpPr>
            <a:grpSpLocks/>
          </p:cNvGrpSpPr>
          <p:nvPr/>
        </p:nvGrpSpPr>
        <p:grpSpPr bwMode="auto">
          <a:xfrm>
            <a:off x="4800600" y="1752600"/>
            <a:ext cx="2362200" cy="1600200"/>
            <a:chOff x="1632" y="2880"/>
            <a:chExt cx="1488" cy="1008"/>
          </a:xfrm>
        </p:grpSpPr>
        <p:sp>
          <p:nvSpPr>
            <p:cNvPr id="47119" name="AutoShape 42"/>
            <p:cNvSpPr>
              <a:spLocks noChangeArrowheads="1"/>
            </p:cNvSpPr>
            <p:nvPr/>
          </p:nvSpPr>
          <p:spPr bwMode="auto">
            <a:xfrm rot="-8184380">
              <a:off x="1920" y="3024"/>
              <a:ext cx="934" cy="864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1 h 21600"/>
                <a:gd name="T14" fmla="*/ 2 w 21600"/>
                <a:gd name="T15" fmla="*/ 0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1734 w 21600"/>
                <a:gd name="T25" fmla="*/ 14400 h 21600"/>
                <a:gd name="T26" fmla="*/ 18409 w 21600"/>
                <a:gd name="T27" fmla="*/ 1842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6414" y="0"/>
                  </a:moveTo>
                  <a:lnTo>
                    <a:pt x="11228" y="4477"/>
                  </a:lnTo>
                  <a:lnTo>
                    <a:pt x="14409" y="4477"/>
                  </a:lnTo>
                  <a:lnTo>
                    <a:pt x="14409" y="14409"/>
                  </a:lnTo>
                  <a:lnTo>
                    <a:pt x="4477" y="14409"/>
                  </a:lnTo>
                  <a:lnTo>
                    <a:pt x="4477" y="11228"/>
                  </a:lnTo>
                  <a:lnTo>
                    <a:pt x="0" y="16414"/>
                  </a:lnTo>
                  <a:lnTo>
                    <a:pt x="4477" y="21600"/>
                  </a:lnTo>
                  <a:lnTo>
                    <a:pt x="4477" y="18419"/>
                  </a:lnTo>
                  <a:lnTo>
                    <a:pt x="18419" y="18419"/>
                  </a:lnTo>
                  <a:lnTo>
                    <a:pt x="18419" y="4477"/>
                  </a:lnTo>
                  <a:lnTo>
                    <a:pt x="21600" y="447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7" name="Rectangle 43"/>
            <p:cNvSpPr>
              <a:spLocks noChangeArrowheads="1"/>
            </p:cNvSpPr>
            <p:nvPr/>
          </p:nvSpPr>
          <p:spPr bwMode="auto">
            <a:xfrm>
              <a:off x="1632" y="2880"/>
              <a:ext cx="1488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Two Mindsets</a:t>
              </a:r>
            </a:p>
          </p:txBody>
        </p:sp>
      </p:grpSp>
      <p:sp>
        <p:nvSpPr>
          <p:cNvPr id="36910" name="Oval 46"/>
          <p:cNvSpPr>
            <a:spLocks noChangeArrowheads="1"/>
          </p:cNvSpPr>
          <p:nvPr/>
        </p:nvSpPr>
        <p:spPr bwMode="auto">
          <a:xfrm>
            <a:off x="6400800" y="2133600"/>
            <a:ext cx="4267200" cy="26670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11" name="Text Box 47"/>
          <p:cNvSpPr txBox="1">
            <a:spLocks noChangeArrowheads="1"/>
          </p:cNvSpPr>
          <p:nvPr/>
        </p:nvSpPr>
        <p:spPr bwMode="auto">
          <a:xfrm>
            <a:off x="1600200" y="4343400"/>
            <a:ext cx="89154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Heb. 7:14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>
                <a:latin typeface="Times New Roman" pitchFamily="18" charset="0"/>
              </a:rPr>
              <a:t>For </a:t>
            </a:r>
            <a:r>
              <a:rPr lang="en-US" b="1" i="1">
                <a:latin typeface="Times New Roman" pitchFamily="18" charset="0"/>
              </a:rPr>
              <a:t>it is</a:t>
            </a:r>
            <a:r>
              <a:rPr lang="en-US" b="1">
                <a:latin typeface="Times New Roman" pitchFamily="18" charset="0"/>
              </a:rPr>
              <a:t> evident that our Lord arose from Judah, of which tribe Moses spoke nothing concerning priesthood</a:t>
            </a:r>
          </a:p>
        </p:txBody>
      </p:sp>
      <p:sp>
        <p:nvSpPr>
          <p:cNvPr id="36912" name="Text Box 48"/>
          <p:cNvSpPr txBox="1">
            <a:spLocks noChangeArrowheads="1"/>
          </p:cNvSpPr>
          <p:nvPr/>
        </p:nvSpPr>
        <p:spPr bwMode="auto">
          <a:xfrm>
            <a:off x="2667000" y="1879600"/>
            <a:ext cx="17843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9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10" grpId="0" animBg="1"/>
      <p:bldP spid="36911" grpId="0"/>
      <p:bldP spid="369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00"/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>
                <a:effectLst/>
                <a:latin typeface="Times New Roman" pitchFamily="18" charset="0"/>
              </a:rPr>
              <a:t>God Did Not Say Not To: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8288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Ice Cream with the Lord’s Supper</a:t>
            </a:r>
          </a:p>
          <a:p>
            <a:pPr eaLnBrk="1" hangingPunct="1">
              <a:defRPr/>
            </a:pPr>
            <a:r>
              <a:rPr lang="en-US"/>
              <a:t>Handle snakes as an act of worship</a:t>
            </a:r>
          </a:p>
          <a:p>
            <a:pPr eaLnBrk="1" hangingPunct="1">
              <a:defRPr/>
            </a:pPr>
            <a:r>
              <a:rPr lang="en-US"/>
              <a:t>Church sponsored sports</a:t>
            </a:r>
          </a:p>
          <a:p>
            <a:pPr eaLnBrk="1" hangingPunct="1">
              <a:defRPr/>
            </a:pPr>
            <a:r>
              <a:rPr lang="en-US"/>
              <a:t>Offer a bull or lamb as sacrifice</a:t>
            </a:r>
          </a:p>
          <a:p>
            <a:pPr eaLnBrk="1" hangingPunct="1">
              <a:defRPr/>
            </a:pPr>
            <a:r>
              <a:rPr lang="en-US"/>
              <a:t>Count beads as an act of worship</a:t>
            </a:r>
          </a:p>
          <a:p>
            <a:pPr eaLnBrk="1" hangingPunct="1">
              <a:defRPr/>
            </a:pPr>
            <a:r>
              <a:rPr lang="en-US"/>
              <a:t>Mechanical Instrum. of music in worship</a:t>
            </a:r>
          </a:p>
          <a:p>
            <a:pPr eaLnBrk="1" hangingPunct="1">
              <a:defRPr/>
            </a:pPr>
            <a:r>
              <a:rPr lang="en-US"/>
              <a:t>Church to be in secular business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20%20dollar%20bill%20new%20-%20front%20&amp;%20back"/>
          <p:cNvPicPr>
            <a:picLocks noChangeAspect="1" noChangeArrowheads="1"/>
          </p:cNvPicPr>
          <p:nvPr/>
        </p:nvPicPr>
        <p:blipFill>
          <a:blip r:embed="rId2" cstate="print"/>
          <a:srcRect b="51559"/>
          <a:stretch>
            <a:fillRect/>
          </a:stretch>
        </p:blipFill>
        <p:spPr bwMode="auto">
          <a:xfrm rot="-865924">
            <a:off x="2362200" y="1447801"/>
            <a:ext cx="26670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2057400" y="304801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Suppose Someone Sends You To The Store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5638800" y="14478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“Go buy me a gallon of milk &amp; a box of cereal.”</a:t>
            </a:r>
          </a:p>
        </p:txBody>
      </p: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2209800" y="3048001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1524000" y="304800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u="sng">
                <a:solidFill>
                  <a:srgbClr val="000000"/>
                </a:solidFill>
              </a:rPr>
              <a:t>Inherent Authority</a:t>
            </a:r>
            <a:r>
              <a:rPr lang="en-US">
                <a:solidFill>
                  <a:srgbClr val="000000"/>
                </a:solidFill>
              </a:rPr>
              <a:t>: One who owns the money</a:t>
            </a:r>
          </a:p>
          <a:p>
            <a:pPr algn="ctr"/>
            <a:r>
              <a:rPr lang="en-US" u="sng">
                <a:solidFill>
                  <a:srgbClr val="000000"/>
                </a:solidFill>
              </a:rPr>
              <a:t>Delegated Authority</a:t>
            </a:r>
            <a:r>
              <a:rPr lang="en-US">
                <a:solidFill>
                  <a:srgbClr val="000000"/>
                </a:solidFill>
              </a:rPr>
              <a:t>: You have the authority to spend it</a:t>
            </a: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1981200" y="4419601"/>
            <a:ext cx="7467600" cy="18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FFFFCC"/>
                </a:solidFill>
              </a:rPr>
              <a:t> “Did not say, ‘Don’t buy candy’”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FFFFCC"/>
                </a:solidFill>
              </a:rPr>
              <a:t> “Did not say, ‘Don’t buy meat’”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FFFFCC"/>
                </a:solidFill>
              </a:rPr>
              <a:t> “Did not say, ‘Don’t buy colas’”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FFFFCC"/>
                </a:solidFill>
              </a:rPr>
              <a:t> “Did not say, ‘Don’t buy magazines’”</a:t>
            </a:r>
          </a:p>
        </p:txBody>
      </p:sp>
      <p:sp>
        <p:nvSpPr>
          <p:cNvPr id="130059" name="AutoShape 11"/>
          <p:cNvSpPr>
            <a:spLocks noChangeArrowheads="1"/>
          </p:cNvSpPr>
          <p:nvPr/>
        </p:nvSpPr>
        <p:spPr bwMode="auto">
          <a:xfrm>
            <a:off x="7467600" y="4343400"/>
            <a:ext cx="2743200" cy="2057400"/>
          </a:xfrm>
          <a:prstGeom prst="roundRect">
            <a:avLst>
              <a:gd name="adj" fmla="val 3025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Only</a:t>
            </a:r>
          </a:p>
          <a:p>
            <a:pPr algn="ctr">
              <a:defRPr/>
            </a:pPr>
            <a:r>
              <a:rPr lang="en-US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Authorized To</a:t>
            </a:r>
          </a:p>
          <a:p>
            <a:pPr algn="ctr">
              <a:defRPr/>
            </a:pPr>
            <a:r>
              <a:rPr lang="en-US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Buy:</a:t>
            </a:r>
          </a:p>
          <a:p>
            <a:pPr algn="ctr"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Milk &amp; Cereal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0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0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0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0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0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0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0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0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0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0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0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5" grpId="0"/>
      <p:bldP spid="130057" grpId="0" animBg="1"/>
      <p:bldP spid="13005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28600"/>
            <a:ext cx="3048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114800" y="493752"/>
            <a:ext cx="6400800" cy="209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5500"/>
              </a:lnSpc>
              <a:spcBef>
                <a:spcPct val="50000"/>
              </a:spcBef>
              <a:defRPr/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Bible</a:t>
            </a:r>
          </a:p>
          <a:p>
            <a:pPr algn="ctr">
              <a:lnSpc>
                <a:spcPts val="5500"/>
              </a:lnSpc>
              <a:spcBef>
                <a:spcPct val="50000"/>
              </a:spcBef>
              <a:defRPr/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Authority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33528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 What we do in worship (sing or play)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 What we do as a church (support organ.)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 Who has a right to remarry (MDR controversy)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 Role of elders &amp; deacons (what they do)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752600" y="-152400"/>
            <a:ext cx="8686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Authority</a:t>
            </a: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3429000" y="25908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I. What Is Authority?</a:t>
            </a:r>
          </a:p>
        </p:txBody>
      </p:sp>
      <p:sp>
        <p:nvSpPr>
          <p:cNvPr id="77828" name="AutoShape 4"/>
          <p:cNvSpPr>
            <a:spLocks noChangeArrowheads="1"/>
          </p:cNvSpPr>
          <p:nvPr/>
        </p:nvSpPr>
        <p:spPr bwMode="auto">
          <a:xfrm>
            <a:off x="3429000" y="25908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+mj-lt"/>
              </a:rPr>
              <a:t>I. </a:t>
            </a:r>
            <a:r>
              <a:rPr lang="en-US" b="1" dirty="0">
                <a:solidFill>
                  <a:schemeClr val="bg2"/>
                </a:solidFill>
                <a:latin typeface="+mj-lt"/>
                <a:cs typeface="Segoe UI Semibold" panose="020B0702040204020203" pitchFamily="34" charset="0"/>
              </a:rPr>
              <a:t>What Is Authority?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2A25EA-CEFD-482E-AAE3-38AE080CF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42" y="3124200"/>
            <a:ext cx="3438442" cy="192040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animBg="1"/>
      <p:bldP spid="778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09551"/>
            <a:ext cx="3048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105400" y="446901"/>
            <a:ext cx="6400800" cy="209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5500"/>
              </a:lnSpc>
              <a:spcBef>
                <a:spcPct val="50000"/>
              </a:spcBef>
              <a:defRPr/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Bible</a:t>
            </a:r>
          </a:p>
          <a:p>
            <a:pPr algn="ctr">
              <a:lnSpc>
                <a:spcPts val="5500"/>
              </a:lnSpc>
              <a:spcBef>
                <a:spcPct val="50000"/>
              </a:spcBef>
              <a:defRPr/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Authority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990600" y="2971800"/>
            <a:ext cx="4495800" cy="3276600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</a:t>
            </a: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</a:t>
            </a:r>
          </a:p>
          <a:p>
            <a:pPr algn="ctr"/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Learned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781800" y="2971800"/>
            <a:ext cx="4495800" cy="3276600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</a:p>
          <a:p>
            <a:pPr algn="ctr"/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Learned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</a:t>
            </a:r>
          </a:p>
        </p:txBody>
      </p:sp>
    </p:spTree>
  </p:cSld>
  <p:clrMapOvr>
    <a:masterClrMapping/>
  </p:clrMapOvr>
  <p:transition spd="med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752600" y="-415925"/>
            <a:ext cx="86868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Authority</a:t>
            </a: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3429000" y="17526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I. What Is Authority?</a:t>
            </a: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3429000" y="17526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I. What Is Authority?</a:t>
            </a: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3429000" y="25908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II. God Has Authority Over Man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429000" y="25908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II. God Has Authority Over Man</a:t>
            </a:r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3429000" y="34290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III. The Need For Authority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3429000" y="34290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III. The Need For Authority</a:t>
            </a:r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3429000" y="42672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IV. Must Have Bible Authority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3429000" y="42672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IV. Must Have Bible Authority</a:t>
            </a: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3429000" y="51054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V. How Authority Is Established</a:t>
            </a: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3429000" y="51054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V. How Authority Is Established</a:t>
            </a:r>
          </a:p>
        </p:txBody>
      </p:sp>
      <p:sp>
        <p:nvSpPr>
          <p:cNvPr id="50189" name="AutoShape 11"/>
          <p:cNvSpPr>
            <a:spLocks noChangeArrowheads="1"/>
          </p:cNvSpPr>
          <p:nvPr/>
        </p:nvSpPr>
        <p:spPr bwMode="auto">
          <a:xfrm>
            <a:off x="3429000" y="59436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VI. Applying Bible Authority</a:t>
            </a:r>
          </a:p>
        </p:txBody>
      </p:sp>
      <p:sp>
        <p:nvSpPr>
          <p:cNvPr id="50190" name="AutoShape 12"/>
          <p:cNvSpPr>
            <a:spLocks noChangeArrowheads="1"/>
          </p:cNvSpPr>
          <p:nvPr/>
        </p:nvSpPr>
        <p:spPr bwMode="auto">
          <a:xfrm>
            <a:off x="3429000" y="59436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VI. Applying Bible Authority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F5602B-A709-4954-B9D3-4A1404E22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42" y="3124200"/>
            <a:ext cx="3438442" cy="192040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952175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I. What Is Authority?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14400" y="1463896"/>
            <a:ext cx="10363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“The power to command, enforce laws, exact obedience, determine, or judge” (AHD, 142)</a:t>
            </a: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 (EXOUSIA):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“Power of rule or government, the power of one whose will and commands must be obeyed by others e.g. Matt. 28:18…” (Vines I:89)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85800" y="4267200"/>
            <a:ext cx="5105400" cy="2362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Inherent</a:t>
            </a:r>
          </a:p>
          <a:p>
            <a:pPr algn="ctr">
              <a:defRPr/>
            </a:pPr>
            <a:r>
              <a:rPr lang="en-US" sz="2400" i="1">
                <a:solidFill>
                  <a:srgbClr val="000000"/>
                </a:solidFill>
                <a:latin typeface="Tahoma" pitchFamily="34" charset="0"/>
              </a:rPr>
              <a:t>Because of who one is</a:t>
            </a:r>
          </a:p>
          <a:p>
            <a:pPr algn="ctr">
              <a:defRPr/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  <a:p>
            <a:pPr algn="ctr">
              <a:buFontTx/>
              <a:buChar char="•"/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 God</a:t>
            </a:r>
          </a:p>
          <a:p>
            <a:pPr algn="ctr">
              <a:buFontTx/>
              <a:buChar char="•"/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 I have over my money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477000" y="4279605"/>
            <a:ext cx="5089451" cy="2362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Tahoma" pitchFamily="34" charset="0"/>
              </a:rPr>
              <a:t>Delegated</a:t>
            </a:r>
          </a:p>
          <a:p>
            <a:pPr algn="ctr">
              <a:defRPr/>
            </a:pPr>
            <a:r>
              <a:rPr lang="en-US" sz="2400" i="1" dirty="0">
                <a:solidFill>
                  <a:srgbClr val="000000"/>
                </a:solidFill>
                <a:latin typeface="Tahoma" pitchFamily="34" charset="0"/>
              </a:rPr>
              <a:t>Received from one in authority</a:t>
            </a:r>
          </a:p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 Given to man by God</a:t>
            </a:r>
          </a:p>
          <a:p>
            <a:pPr algn="ctr"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 You spend my money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752600" y="-152400"/>
            <a:ext cx="8686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Authority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3429000" y="25908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I. What Is Authority?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429000" y="25908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I. What Is Authority?</a:t>
            </a:r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3429000" y="34290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II. God Has Authority Over Man</a:t>
            </a:r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3429000" y="34290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II. God Has Authority Over Man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AFC6CF-F09D-4DD4-A8DE-8E37C9768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42" y="3124200"/>
            <a:ext cx="3438442" cy="192040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1676400" y="152400"/>
            <a:ext cx="88392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II. God Has Authority Over Man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685800" y="1676400"/>
            <a:ext cx="4953000" cy="4572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u="sng" dirty="0">
                <a:solidFill>
                  <a:srgbClr val="000000"/>
                </a:solidFill>
                <a:latin typeface="Comic Sans MS" pitchFamily="66" charset="0"/>
              </a:rPr>
              <a:t>Because He Is God</a:t>
            </a:r>
          </a:p>
          <a:p>
            <a:pPr algn="ctr">
              <a:defRPr/>
            </a:pPr>
            <a:endParaRPr lang="en-US" sz="1800" dirty="0">
              <a:solidFill>
                <a:srgbClr val="000000"/>
              </a:solidFill>
              <a:latin typeface="Tahoma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0000"/>
              </a:solidFill>
              <a:latin typeface="Tahoma" pitchFamily="34" charset="0"/>
            </a:endParaRPr>
          </a:p>
          <a:p>
            <a:pPr algn="ctr">
              <a:lnSpc>
                <a:spcPct val="170000"/>
              </a:lnSpc>
              <a:buFontTx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God (Exo. 3:14; Rev. 4:8)</a:t>
            </a:r>
          </a:p>
          <a:p>
            <a:pPr algn="ctr">
              <a:lnSpc>
                <a:spcPct val="170000"/>
              </a:lnSpc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 Creator (Gen. 1:1; Heb. 3:4)</a:t>
            </a:r>
          </a:p>
          <a:p>
            <a:pPr algn="ctr">
              <a:lnSpc>
                <a:spcPct val="170000"/>
              </a:lnSpc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 Infinite wisdom (Isa. 55:8-9)</a:t>
            </a:r>
          </a:p>
          <a:p>
            <a:pPr algn="ctr">
              <a:lnSpc>
                <a:spcPct val="170000"/>
              </a:lnSpc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 Has all authority (Mt. 28:18)</a:t>
            </a:r>
          </a:p>
          <a:p>
            <a:pPr algn="ctr">
              <a:lnSpc>
                <a:spcPct val="170000"/>
              </a:lnSpc>
              <a:buFontTx/>
              <a:buChar char="•"/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6553200" y="1676400"/>
            <a:ext cx="4953000" cy="4572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u="sng" dirty="0">
                <a:solidFill>
                  <a:srgbClr val="000000"/>
                </a:solidFill>
                <a:latin typeface="Comic Sans MS" pitchFamily="66" charset="0"/>
              </a:rPr>
              <a:t>Word Is Authoritative</a:t>
            </a:r>
          </a:p>
          <a:p>
            <a:pPr algn="ctr">
              <a:defRPr/>
            </a:pPr>
            <a:endParaRPr lang="en-US" sz="1800" dirty="0">
              <a:solidFill>
                <a:srgbClr val="000000"/>
              </a:solidFill>
              <a:latin typeface="Tahoma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0000"/>
              </a:solidFill>
              <a:latin typeface="Tahoma" pitchFamily="34" charset="0"/>
            </a:endParaRPr>
          </a:p>
          <a:p>
            <a:pPr algn="ctr">
              <a:lnSpc>
                <a:spcPct val="170000"/>
              </a:lnSpc>
              <a:buFontTx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Inspired (2 Tim. 3:16-17)</a:t>
            </a:r>
          </a:p>
          <a:p>
            <a:pPr algn="ctr">
              <a:lnSpc>
                <a:spcPct val="170000"/>
              </a:lnSpc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Violation = Sin (1 </a:t>
            </a:r>
            <a:r>
              <a:rPr lang="en-US" sz="2400" b="1" dirty="0" err="1">
                <a:solidFill>
                  <a:srgbClr val="000000"/>
                </a:solidFill>
              </a:rPr>
              <a:t>Jno</a:t>
            </a:r>
            <a:r>
              <a:rPr lang="en-US" sz="2400" b="1" dirty="0">
                <a:solidFill>
                  <a:srgbClr val="000000"/>
                </a:solidFill>
              </a:rPr>
              <a:t>. 3:4)</a:t>
            </a:r>
          </a:p>
          <a:p>
            <a:pPr algn="ctr">
              <a:lnSpc>
                <a:spcPct val="170000"/>
              </a:lnSpc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 Taught w/ auth. (Tit. 2:15)</a:t>
            </a:r>
          </a:p>
          <a:p>
            <a:pPr algn="ctr">
              <a:lnSpc>
                <a:spcPct val="170000"/>
              </a:lnSpc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 Can’t alter (Rev. 22:18-19)</a:t>
            </a:r>
          </a:p>
          <a:p>
            <a:pPr algn="ctr">
              <a:lnSpc>
                <a:spcPct val="170000"/>
              </a:lnSpc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 Judged by it (</a:t>
            </a:r>
            <a:r>
              <a:rPr lang="en-US" sz="2400" b="1" dirty="0" err="1">
                <a:solidFill>
                  <a:srgbClr val="000000"/>
                </a:solidFill>
              </a:rPr>
              <a:t>Jno</a:t>
            </a:r>
            <a:r>
              <a:rPr lang="en-US" sz="2400" b="1" dirty="0">
                <a:solidFill>
                  <a:srgbClr val="000000"/>
                </a:solidFill>
              </a:rPr>
              <a:t>. 12:48)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0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0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0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07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0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30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30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30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30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build="p"/>
      <p:bldP spid="3073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752600" y="-152400"/>
            <a:ext cx="8686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Authority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3429000" y="25908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I. What Is Authority?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3429000" y="25908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I. What Is Authority?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429000" y="34290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II. God Has Authority Over Man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3429000" y="34290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II. God Has Authority Over Man</a:t>
            </a:r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3429000" y="42672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III. The Need For Authority</a:t>
            </a:r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>
            <a:off x="3429000" y="42672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III. The Need For Authority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7FA31D-87A0-41F0-AD64-D9142053A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42" y="3124200"/>
            <a:ext cx="3438442" cy="192040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animBg="1"/>
      <p:bldP spid="79880" grpId="0" animBg="1"/>
    </p:bld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2287</Words>
  <Application>Microsoft Office PowerPoint</Application>
  <PresentationFormat>Widescreen</PresentationFormat>
  <Paragraphs>493</Paragraphs>
  <Slides>52</Slides>
  <Notes>0</Notes>
  <HiddenSlides>5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 Rounded MT Bold</vt:lpstr>
      <vt:lpstr>Wingdings</vt:lpstr>
      <vt:lpstr>Tahoma</vt:lpstr>
      <vt:lpstr>Arial</vt:lpstr>
      <vt:lpstr>Comic Sans MS</vt:lpstr>
      <vt:lpstr>Times New Roman</vt:lpstr>
      <vt:lpstr>Slit</vt:lpstr>
      <vt:lpstr>2_Default Design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 Did Not Say Not To: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 Bethel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Donnie V. Rader</dc:creator>
  <cp:lastModifiedBy>Donnie V. Rader</cp:lastModifiedBy>
  <cp:revision>45</cp:revision>
  <dcterms:created xsi:type="dcterms:W3CDTF">2003-03-07T17:24:11Z</dcterms:created>
  <dcterms:modified xsi:type="dcterms:W3CDTF">2019-07-26T19:35:45Z</dcterms:modified>
</cp:coreProperties>
</file>