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68" r:id="rId3"/>
  </p:sldMasterIdLst>
  <p:sldIdLst>
    <p:sldId id="262" r:id="rId4"/>
    <p:sldId id="338" r:id="rId5"/>
    <p:sldId id="270" r:id="rId6"/>
    <p:sldId id="305" r:id="rId7"/>
    <p:sldId id="339" r:id="rId8"/>
    <p:sldId id="271" r:id="rId9"/>
    <p:sldId id="272" r:id="rId10"/>
    <p:sldId id="268" r:id="rId11"/>
    <p:sldId id="287" r:id="rId12"/>
    <p:sldId id="258" r:id="rId13"/>
    <p:sldId id="267" r:id="rId14"/>
    <p:sldId id="288" r:id="rId15"/>
    <p:sldId id="265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9" r:id="rId25"/>
    <p:sldId id="291" r:id="rId26"/>
    <p:sldId id="266" r:id="rId27"/>
    <p:sldId id="280" r:id="rId28"/>
    <p:sldId id="282" r:id="rId29"/>
    <p:sldId id="284" r:id="rId30"/>
    <p:sldId id="285" r:id="rId31"/>
    <p:sldId id="286" r:id="rId32"/>
    <p:sldId id="290" r:id="rId33"/>
    <p:sldId id="26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77075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0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51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234F65-E806-4D04-8016-35ED439866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742216-AF88-4CB2-A41B-0D2646E02B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8BF5E1-96AF-435D-9661-8E3F9FF307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A87146EE-41F4-4D68-BEC1-2106CCCA9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8168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2CB1-3349-4742-B5DC-FF9AD6B17C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1CB313-7C31-4F78-B5A9-BD04A45577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C708C6-097D-463E-BC29-39FBF98E83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BDE67E0A-268A-426B-9F00-CA6DCFB03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0571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9464F6-6AAC-4C93-9C8F-ABC09092D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AC2BFB-C8A0-4AC2-A2B9-30FD6DA5DB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CAFA14-DCCC-43A2-A178-8939EB2687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F89F9E39-A2E2-4E9B-944B-7BCB1BE3A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9430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7A8F5C4D-0EBA-4385-9B99-B7B06804B1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4F492205-7D33-40CD-BF17-CDFAD32DA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6737AB7C-8F6B-4CB5-80B3-A0A6211721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DF0995B4-699D-4464-9FDD-EB7E99536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4814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D8D575-381A-4875-B5A9-5E7C218578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E5CBB72-22CA-46BE-8607-B624CD6030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79ABCC7-4934-4280-AFF5-A85F9056CF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C8718003-DB2A-4DBF-8987-9E1C000E9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8754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8F712D-6F05-46BB-A3B6-3D0909D756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F76651A-8CA8-4CC8-88A7-420F4A25CB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20412BF-729C-4508-B219-5EF84E83D2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9DEBC534-DA84-46DD-B526-9D9989DBF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1037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135A019-7A54-4AC7-BCF1-3BE75FED95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9A1DC4A-D571-48B1-835D-6C901ADB44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729FE3-0F08-4590-89E4-0A5BBE2B09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04437D63-76A2-45EF-87B0-F2A518132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9221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652D253E-D7BA-4F45-9A86-84C44438EE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70AED556-B865-425F-AA88-974DB720E7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DA5B0379-51D0-4FA1-B29F-1E42211624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8160DA3E-7AEA-4487-AF81-EA0A2321D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7348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1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1DA2CDEA-FC78-4355-AC1B-E642DA6E0E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52113579-D427-4ECE-97D0-BDB22F7A9A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705F797-BBA9-44E4-8C78-8493641620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C85525F6-1C32-41C4-8B78-A27FE7D69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6462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1EC5E4-B5FB-4674-A0B4-180D737ED3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E212DF-0DA8-4289-AC90-58E5EB08B9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6F0EB3-D2E8-421D-977F-653A5DBCE2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17A8B957-FC08-462C-98A1-679A2C49D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3176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FD7691-F1C6-4352-83FA-0CF996BB8E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820DF2-E95A-4502-9A0B-32AB75E720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155766-8237-47F8-83CF-587BAB4377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8EA10BA8-192D-40C1-B4D6-73979159B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4231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8" y="3956281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9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6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52858" y="744470"/>
            <a:ext cx="1067411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6798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2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2"/>
            <a:ext cx="9612971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9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3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8151963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8151963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12984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6001"/>
            <a:ext cx="4447787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6001"/>
            <a:ext cx="4447787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60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230"/>
            <a:ext cx="444778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1" y="3305209"/>
            <a:ext cx="4447785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3" y="2349754"/>
            <a:ext cx="444778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3" y="3305209"/>
            <a:ext cx="4447787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58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57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46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48779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1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1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7813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2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1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1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243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7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066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4396" y="624156"/>
            <a:ext cx="1987933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1" y="624156"/>
            <a:ext cx="7632700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417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392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292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714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430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83547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2560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869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pos="9216" userDrawn="1">
          <p15:clr>
            <a:srgbClr val="F26B43"/>
          </p15:clr>
        </p15:guide>
        <p15:guide id="13" pos="1248" userDrawn="1">
          <p15:clr>
            <a:srgbClr val="F26B43"/>
          </p15:clr>
        </p15:guide>
        <p15:guide id="14" pos="1152" userDrawn="1">
          <p15:clr>
            <a:srgbClr val="F26B43"/>
          </p15:clr>
        </p15:guide>
        <p15:guide id="15" orient="horz" pos="1368" userDrawn="1">
          <p15:clr>
            <a:srgbClr val="F26B43"/>
          </p15:clr>
        </p15:guide>
        <p15:guide id="16" orient="horz" pos="1440" userDrawn="1">
          <p15:clr>
            <a:srgbClr val="F26B43"/>
          </p15:clr>
        </p15:guide>
        <p15:guide id="17" orient="horz" pos="3696" userDrawn="1">
          <p15:clr>
            <a:srgbClr val="F26B43"/>
          </p15:clr>
        </p15:guide>
        <p15:guide id="18" orient="horz" pos="432" userDrawn="1">
          <p15:clr>
            <a:srgbClr val="F26B43"/>
          </p15:clr>
        </p15:guide>
        <p15:guide id="19" orient="horz" pos="1512" userDrawn="1">
          <p15:clr>
            <a:srgbClr val="F26B43"/>
          </p15:clr>
        </p15:guide>
        <p15:guide id="20" pos="6912" userDrawn="1">
          <p15:clr>
            <a:srgbClr val="F26B43"/>
          </p15:clr>
        </p15:guide>
        <p15:guide id="21" pos="936" userDrawn="1">
          <p15:clr>
            <a:srgbClr val="F26B43"/>
          </p15:clr>
        </p15:guide>
        <p15:guide id="22" pos="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3333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6503C59-846F-4906-AC67-16389157BC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82D285A-3FAF-4D81-B342-8E7255806C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FB5E528-DB67-4518-AAE9-1094C44F2B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402AD1-58E9-4D6B-95D1-41493B46116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6914626-FD8D-40F6-996C-96FB83C544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FBE8-E492-4806-B7B0-743983377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3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18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3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56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754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CDC3F9B-82DC-4C55-BEC8-2859ABD49F4A}" type="datetimeFigureOut">
              <a:rPr lang="en-US" smtClean="0"/>
              <a:t>8/3/2019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5" y="6453386"/>
            <a:ext cx="6280831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7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E3BFC8CA-7AEB-49AC-B63B-52DFD0625C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732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981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4107391" y="374218"/>
            <a:ext cx="74751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3"/>
                </a:solidFill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554" y="1697657"/>
            <a:ext cx="5584295" cy="391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4031225" y="5609979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</p:spTree>
    <p:extLst>
      <p:ext uri="{BB962C8B-B14F-4D97-AF65-F5344CB8AC3E}">
        <p14:creationId xmlns:p14="http://schemas.microsoft.com/office/powerpoint/2010/main" val="383604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4117224" y="283130"/>
            <a:ext cx="74751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3"/>
                </a:solidFill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264310" y="1424142"/>
            <a:ext cx="5894438" cy="412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3980872" y="5691704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2560707" y="2303003"/>
            <a:ext cx="730164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40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4000" dirty="0"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2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4000" b="1" dirty="0">
                <a:latin typeface="Maiandra GD" panose="020E0502030308020204" pitchFamily="34" charset="0"/>
              </a:rPr>
              <a:t> </a:t>
            </a:r>
            <a:r>
              <a:rPr lang="en-US" sz="40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40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2291443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4117224" y="283130"/>
            <a:ext cx="74751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3"/>
                </a:solidFill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264310" y="1424142"/>
            <a:ext cx="5894438" cy="412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3980872" y="5691704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2560707" y="2303003"/>
            <a:ext cx="7301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40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40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6FDCDC-8963-47F4-9412-EF56664DF77C}"/>
              </a:ext>
            </a:extLst>
          </p:cNvPr>
          <p:cNvSpPr/>
          <p:nvPr/>
        </p:nvSpPr>
        <p:spPr>
          <a:xfrm>
            <a:off x="2681111" y="3819628"/>
            <a:ext cx="6829778" cy="1540933"/>
          </a:xfrm>
          <a:prstGeom prst="roundRect">
            <a:avLst>
              <a:gd name="adj" fmla="val 243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Metaphor:</a:t>
            </a:r>
          </a:p>
          <a:p>
            <a:pPr algn="ctr"/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 of selling oneself into slavery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 Kings 17:17; Rom. 7:14)</a:t>
            </a:r>
          </a:p>
        </p:txBody>
      </p:sp>
    </p:spTree>
    <p:extLst>
      <p:ext uri="{BB962C8B-B14F-4D97-AF65-F5344CB8AC3E}">
        <p14:creationId xmlns:p14="http://schemas.microsoft.com/office/powerpoint/2010/main" val="2111053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D3380-3A1F-4F06-8DB7-AAB9D8472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1591FB-B1DC-4057-B85D-0D2E5524BAB6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944489" y="1882595"/>
            <a:ext cx="977326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serious consequences (John 8:21)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reason for shame (Ezek. 16:52)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Laugh at those who say it is bad – serious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treat sin as trivial!</a:t>
            </a:r>
          </a:p>
        </p:txBody>
      </p:sp>
    </p:spTree>
    <p:extLst>
      <p:ext uri="{BB962C8B-B14F-4D97-AF65-F5344CB8AC3E}">
        <p14:creationId xmlns:p14="http://schemas.microsoft.com/office/powerpoint/2010/main" val="2483344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944489" y="1889616"/>
            <a:ext cx="111006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Jezebel was a Pagan – idol worshipper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Jews were forbidden to marry Pagans (Exo. 34:15-16; Deut. 7:3-4)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She brought her worldly influence into the marriage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 marry a worldly person!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E47CD-D446-4932-BC9A-1EDF7AE4D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BD81B-C59F-474E-AF83-2E43DC91CDF7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83910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944489" y="1936955"/>
            <a:ext cx="1081439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Took on a Religion Like the World</a:t>
            </a:r>
            <a:r>
              <a:rPr lang="en-US" sz="28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World worshipped idols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Took on their religious practices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different than world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your religion is not that much different than the world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55199-B2E4-4A0F-86A8-4D105D6BB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136FAE-09B3-4B57-BB6A-B9E05A354EA3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1424338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042220" y="1889619"/>
            <a:ext cx="1114978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Took on a Religion Like the World</a:t>
            </a:r>
            <a:r>
              <a:rPr lang="en-US" sz="28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Blamed Others for His Own Problems</a:t>
            </a:r>
            <a:r>
              <a:rPr lang="en-US" sz="28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 was the one leading others into idolatry – Thus, he was the one troubling Israel!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Elijah was merely telling the truth – God’s word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Blames Elijah for the trouble in Israel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Selling yourself when you blame others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When you make bad choices – blame those who correct you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When the fruits of your choices are evident – blame others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940E3-E709-47C8-BE81-0137D492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A3EAE6-2E0F-4CA3-A778-2FF76678F472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412349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944489" y="1956620"/>
            <a:ext cx="1124751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Took on a Religion Like the World</a:t>
            </a:r>
            <a:r>
              <a:rPr lang="en-US" sz="28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Blamed Others for His Own Problems</a:t>
            </a:r>
            <a:r>
              <a:rPr lang="en-US" sz="28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Did What He Wanted – Instead</a:t>
            </a:r>
            <a:r>
              <a:rPr lang="en-US" sz="28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God said he would deliver Ben-</a:t>
            </a:r>
            <a:r>
              <a:rPr lang="en-US" sz="2400" i="1" dirty="0" err="1"/>
              <a:t>Hadad</a:t>
            </a:r>
            <a:r>
              <a:rPr lang="en-US" sz="2400" i="1" dirty="0"/>
              <a:t> (20:28)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God wanted him destroyed (20:42)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Ahab was given illustrations of </a:t>
            </a:r>
            <a:r>
              <a:rPr lang="en-US" sz="2400" i="1" dirty="0" err="1"/>
              <a:t>disobed</a:t>
            </a:r>
            <a:r>
              <a:rPr lang="en-US" sz="2400" i="1" dirty="0"/>
              <a:t>. (20:35-41)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do what you want regardless of God’s will – selling yourself!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7418EF-B610-4E08-BF54-21E157502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77A11B-15B2-4701-B8B8-1579FF25CB34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3704330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022556" y="1919115"/>
            <a:ext cx="1116944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Took on a Religion Like the World</a:t>
            </a:r>
            <a:r>
              <a:rPr lang="en-US" sz="28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Blamed Others for His Own Problems</a:t>
            </a:r>
            <a:r>
              <a:rPr lang="en-US" sz="28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Did What He Wanted – Instead</a:t>
            </a:r>
            <a:r>
              <a:rPr lang="en-US" sz="28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Selfish &amp; Discontent</a:t>
            </a:r>
            <a:r>
              <a:rPr lang="en-US" sz="28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Wanted Naboth’s vineyard (21:1-4)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Pouted – acted childish (21:4)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 was king – had an abundance – could have bought another vineyard!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Willing to go to any length (21:5-16)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are discontent &amp; selfish – selling yourself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64698-8CAB-4AB6-B593-9FE41308D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DD7555-1CDE-4539-83DF-749D9D6818C9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171934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013814" y="1889618"/>
            <a:ext cx="1117818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Took on a Religion Like the World</a:t>
            </a:r>
            <a:r>
              <a:rPr lang="en-US" sz="28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Blamed Others for His Own Problems</a:t>
            </a:r>
            <a:r>
              <a:rPr lang="en-US" sz="28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Did What He Wanted – Instead</a:t>
            </a:r>
            <a:r>
              <a:rPr lang="en-US" sz="28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Selfish &amp; Discontent</a:t>
            </a:r>
            <a:r>
              <a:rPr lang="en-US" sz="28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Disregard for Those Who Proclaim Truth</a:t>
            </a:r>
            <a:r>
              <a:rPr lang="en-US" sz="2800" dirty="0"/>
              <a:t> (1 Kings 22:8)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Micaiah (prophet) told truth about Ahab (22:14)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Ahab hated him because he didn’t say what he wanted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reach the point – dislike /disregard for those stand for truth – selling yourself!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350C62-E423-41A5-96F4-A4D76E593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61D2F7-7B55-4EBF-AF6B-6B83DDDA4261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396385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1EB584-94C2-4BCB-99C6-169C172C09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666"/>
          <a:stretch/>
        </p:blipFill>
        <p:spPr>
          <a:xfrm rot="21206803">
            <a:off x="324911" y="321907"/>
            <a:ext cx="3862683" cy="2354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3" name="TextBox 3">
            <a:extLst>
              <a:ext uri="{FF2B5EF4-FFF2-40B4-BE49-F238E27FC236}">
                <a16:creationId xmlns:a16="http://schemas.microsoft.com/office/drawing/2014/main" id="{3C869CE1-7EFC-4452-98F8-AF881C996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4809" y="914536"/>
            <a:ext cx="7315200" cy="9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Topics </a:t>
            </a:r>
          </a:p>
        </p:txBody>
      </p:sp>
      <p:sp>
        <p:nvSpPr>
          <p:cNvPr id="15364" name="TextBox 4">
            <a:extLst>
              <a:ext uri="{FF2B5EF4-FFF2-40B4-BE49-F238E27FC236}">
                <a16:creationId xmlns:a16="http://schemas.microsoft.com/office/drawing/2014/main" id="{EC8157C4-416C-4E8F-BC60-364E1F740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631" y="2764521"/>
            <a:ext cx="8440739" cy="216020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189" marR="0" lvl="0" indent="-457189" algn="l" defTabSz="914377" rtl="0" eaLnBrk="0" fontAlgn="base" latinLnBrk="0" hangingPunct="0">
              <a:lnSpc>
                <a:spcPts val="41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Sunday PM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–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Peace of God</a:t>
            </a:r>
          </a:p>
          <a:p>
            <a:pPr marL="457189" marR="0" lvl="0" indent="-457189" algn="l" defTabSz="914377" rtl="0" eaLnBrk="0" fontAlgn="base" latinLnBrk="0" hangingPunct="0">
              <a:lnSpc>
                <a:spcPts val="41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Monday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Conversion of 3,000</a:t>
            </a:r>
          </a:p>
          <a:p>
            <a:pPr marL="457189" marR="0" lvl="0" indent="-457189" algn="l" defTabSz="914377" rtl="0" eaLnBrk="0" fontAlgn="base" latinLnBrk="0" hangingPunct="0">
              <a:lnSpc>
                <a:spcPts val="41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Tuesday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Seduction of Joseph</a:t>
            </a:r>
          </a:p>
          <a:p>
            <a:pPr marL="457189" marR="0" lvl="0" indent="-457189" algn="l" defTabSz="914377" rtl="0" eaLnBrk="0" fontAlgn="base" latinLnBrk="0" hangingPunct="0">
              <a:lnSpc>
                <a:spcPts val="41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Wednesday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Wayward Son Comes Home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62CC0-FB16-4F5E-AFCD-E8D1BD3015CF}"/>
              </a:ext>
            </a:extLst>
          </p:cNvPr>
          <p:cNvSpPr txBox="1"/>
          <p:nvPr/>
        </p:nvSpPr>
        <p:spPr>
          <a:xfrm>
            <a:off x="1180463" y="2094268"/>
            <a:ext cx="10913214" cy="414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Viewed Sin as Trivial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Married a Worldly Woman</a:t>
            </a:r>
            <a:r>
              <a:rPr lang="en-US" sz="2800" dirty="0"/>
              <a:t> (1 Kings 16:31)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Took on a Religion Like the World</a:t>
            </a:r>
            <a:r>
              <a:rPr lang="en-US" sz="2800" dirty="0"/>
              <a:t> (1 Kings 16:31-33)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Blamed Others for His Own Problems</a:t>
            </a:r>
            <a:r>
              <a:rPr lang="en-US" sz="2800" dirty="0"/>
              <a:t> (1 Kings 18:17)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Did What He Wanted – Instead</a:t>
            </a:r>
            <a:r>
              <a:rPr lang="en-US" sz="2800" dirty="0"/>
              <a:t> (1 Kings 20:35-43)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Selfish &amp; Discontent</a:t>
            </a:r>
            <a:r>
              <a:rPr lang="en-US" sz="28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5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Disregard for Those Who Proclaim Truth</a:t>
            </a:r>
            <a:r>
              <a:rPr lang="en-US" sz="2800" dirty="0"/>
              <a:t> (1 Kings 22:8)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C6A215-7C39-4103-A8B7-DED15DCAF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7A61C-7205-42E9-BA80-5E29C5C32B1E}"/>
              </a:ext>
            </a:extLst>
          </p:cNvPr>
          <p:cNvSpPr txBox="1"/>
          <p:nvPr/>
        </p:nvSpPr>
        <p:spPr>
          <a:xfrm>
            <a:off x="4025119" y="319151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Font typeface="+mj-lt"/>
              <a:buAutoNum type="romanUcPeriod"/>
            </a:pPr>
            <a:r>
              <a:rPr lang="en-US" sz="36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21:20, 25)</a:t>
            </a:r>
          </a:p>
        </p:txBody>
      </p:sp>
    </p:spTree>
    <p:extLst>
      <p:ext uri="{BB962C8B-B14F-4D97-AF65-F5344CB8AC3E}">
        <p14:creationId xmlns:p14="http://schemas.microsoft.com/office/powerpoint/2010/main" val="4101344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928CC6-1BB6-4DEF-9E86-59C91BAEC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42" y="352425"/>
            <a:ext cx="2553136" cy="328551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 descr="https://c2.staticflickr.com/2/1106/660856355_16fe1b261d.jpg">
            <a:extLst>
              <a:ext uri="{FF2B5EF4-FFF2-40B4-BE49-F238E27FC236}">
                <a16:creationId xmlns:a16="http://schemas.microsoft.com/office/drawing/2014/main" id="{0E6EFE2C-8EE1-49E4-8DB3-FD682E12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2251743" y="1340657"/>
            <a:ext cx="1181558" cy="94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E8B38-CED4-46D0-9052-DD4DBA7F1565}"/>
              </a:ext>
            </a:extLst>
          </p:cNvPr>
          <p:cNvSpPr txBox="1"/>
          <p:nvPr/>
        </p:nvSpPr>
        <p:spPr>
          <a:xfrm>
            <a:off x="5413023" y="1106311"/>
            <a:ext cx="51138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/>
              <a:t>Could You Be Selling Yourself To Do Evil?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01204-1536-42CE-9E7F-48FD64663076}"/>
              </a:ext>
            </a:extLst>
          </p:cNvPr>
          <p:cNvSpPr txBox="1"/>
          <p:nvPr/>
        </p:nvSpPr>
        <p:spPr>
          <a:xfrm>
            <a:off x="1652982" y="3899069"/>
            <a:ext cx="99207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i="1" dirty="0"/>
              <a:t>Selling out your principles?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i="1" dirty="0"/>
              <a:t>Compromises?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i="1" dirty="0"/>
              <a:t>Turned your back on what you know to be right?</a:t>
            </a:r>
          </a:p>
        </p:txBody>
      </p:sp>
    </p:spTree>
    <p:extLst>
      <p:ext uri="{BB962C8B-B14F-4D97-AF65-F5344CB8AC3E}">
        <p14:creationId xmlns:p14="http://schemas.microsoft.com/office/powerpoint/2010/main" val="2275428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4117224" y="283130"/>
            <a:ext cx="74751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3"/>
                </a:solidFill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264310" y="1424142"/>
            <a:ext cx="5894438" cy="412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3980872" y="5691704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2560707" y="2303003"/>
            <a:ext cx="730164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4000" b="1" u="sng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2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4000" b="1" dirty="0">
                <a:latin typeface="Maiandra GD" panose="020E0502030308020204" pitchFamily="34" charset="0"/>
              </a:rPr>
              <a:t> </a:t>
            </a:r>
            <a:r>
              <a:rPr lang="en-US" sz="40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40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3645774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1386347" y="806477"/>
            <a:ext cx="920299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Kings 21:25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there was no one like Ahab who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sold himself to do wickedness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the sight of the </a:t>
            </a:r>
            <a:r>
              <a:rPr kumimoji="0" lang="en-US" sz="44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Lord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because Jezebel his wife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stirred him up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4B6D59-68E2-4D5C-9730-36E3A7BB9927}"/>
              </a:ext>
            </a:extLst>
          </p:cNvPr>
          <p:cNvSpPr/>
          <p:nvPr/>
        </p:nvSpPr>
        <p:spPr>
          <a:xfrm>
            <a:off x="963560" y="3207774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79BEEF-F627-42AD-AD8C-627BEF4C99AB}"/>
              </a:ext>
            </a:extLst>
          </p:cNvPr>
          <p:cNvSpPr/>
          <p:nvPr/>
        </p:nvSpPr>
        <p:spPr>
          <a:xfrm>
            <a:off x="963559" y="4586750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57567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8C8DB9-3606-4FE3-9B7A-10D0A6BC3B0A}"/>
              </a:ext>
            </a:extLst>
          </p:cNvPr>
          <p:cNvSpPr txBox="1"/>
          <p:nvPr/>
        </p:nvSpPr>
        <p:spPr>
          <a:xfrm>
            <a:off x="3798977" y="277556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944489" y="1948612"/>
            <a:ext cx="1106069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Brought Influence of World</a:t>
            </a:r>
            <a:r>
              <a:rPr lang="en-US" sz="28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Marriage is closest of relationships – natural that she would have strong influence!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The Pagans influenced Israel (Psa. 106:34-37)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Solomon’s wives influenced him (Neh. 13:25-26)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It may be that the influence of a worldly mate or friend is stirring you up!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2A6CC7-A1E4-4CB7-AADD-BFB3C0F86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6607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944489" y="1986116"/>
            <a:ext cx="112475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Brought Influence of World</a:t>
            </a:r>
            <a:r>
              <a:rPr lang="en-US" sz="28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Destroyed the Influence of Godly Leaders</a:t>
            </a:r>
            <a:r>
              <a:rPr lang="en-US" sz="28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Sought to silence those against wickedness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Those who begin to veer from the path – do not appreciate godly leaders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DBF084-EA1D-414B-967B-FEF4C154721D}"/>
              </a:ext>
            </a:extLst>
          </p:cNvPr>
          <p:cNvSpPr/>
          <p:nvPr/>
        </p:nvSpPr>
        <p:spPr>
          <a:xfrm>
            <a:off x="1477347" y="4176837"/>
            <a:ext cx="10181793" cy="2161822"/>
          </a:xfrm>
          <a:prstGeom prst="round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solidFill>
                  <a:srgbClr val="FFFF00"/>
                </a:solidFill>
              </a:rPr>
              <a:t>Parents When You:</a:t>
            </a:r>
          </a:p>
          <a:p>
            <a:pPr algn="ctr"/>
            <a:endParaRPr lang="en-US" sz="1050" u="sng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Allow the influence of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Minimize the influence of elders, preachers, and brethren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You Are Stirring Your Children Up!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416E0C8C-ED66-462F-8DA8-B9FABFD3F514}"/>
              </a:ext>
            </a:extLst>
          </p:cNvPr>
          <p:cNvSpPr/>
          <p:nvPr/>
        </p:nvSpPr>
        <p:spPr>
          <a:xfrm>
            <a:off x="1118846" y="2107702"/>
            <a:ext cx="434621" cy="773289"/>
          </a:xfrm>
          <a:prstGeom prst="leftBrace">
            <a:avLst>
              <a:gd name="adj1" fmla="val 2781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867537B-F568-4421-B40A-62DA3695ABC5}"/>
              </a:ext>
            </a:extLst>
          </p:cNvPr>
          <p:cNvSpPr/>
          <p:nvPr/>
        </p:nvSpPr>
        <p:spPr>
          <a:xfrm>
            <a:off x="988079" y="2494346"/>
            <a:ext cx="499692" cy="2088444"/>
          </a:xfrm>
          <a:custGeom>
            <a:avLst/>
            <a:gdLst>
              <a:gd name="connsiteX0" fmla="*/ 161026 w 499692"/>
              <a:gd name="connsiteY0" fmla="*/ 0 h 2088444"/>
              <a:gd name="connsiteX1" fmla="*/ 2981 w 499692"/>
              <a:gd name="connsiteY1" fmla="*/ 541866 h 2088444"/>
              <a:gd name="connsiteX2" fmla="*/ 93292 w 499692"/>
              <a:gd name="connsiteY2" fmla="*/ 1563511 h 2088444"/>
              <a:gd name="connsiteX3" fmla="*/ 499692 w 499692"/>
              <a:gd name="connsiteY3" fmla="*/ 2088444 h 2088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692" h="2088444">
                <a:moveTo>
                  <a:pt x="161026" y="0"/>
                </a:moveTo>
                <a:cubicBezTo>
                  <a:pt x="87648" y="140640"/>
                  <a:pt x="14270" y="281281"/>
                  <a:pt x="2981" y="541866"/>
                </a:cubicBezTo>
                <a:cubicBezTo>
                  <a:pt x="-8308" y="802451"/>
                  <a:pt x="10507" y="1305748"/>
                  <a:pt x="93292" y="1563511"/>
                </a:cubicBezTo>
                <a:cubicBezTo>
                  <a:pt x="176077" y="1821274"/>
                  <a:pt x="337884" y="1954859"/>
                  <a:pt x="499692" y="208844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C00D74-8368-4AB9-A8CB-096A40BF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6E6DA4-D8FC-478A-931C-C4FE64B10944}"/>
              </a:ext>
            </a:extLst>
          </p:cNvPr>
          <p:cNvSpPr txBox="1"/>
          <p:nvPr/>
        </p:nvSpPr>
        <p:spPr>
          <a:xfrm>
            <a:off x="3798977" y="277556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1038948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  <p:bldP spid="2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022556" y="1919115"/>
            <a:ext cx="1071716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Brought Influence of World</a:t>
            </a:r>
            <a:r>
              <a:rPr lang="en-US" sz="28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Destroyed the Influence of Godly Leaders</a:t>
            </a:r>
            <a:r>
              <a:rPr lang="en-US" sz="28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Helped Ahab Get What He Wanted</a:t>
            </a:r>
            <a:r>
              <a:rPr lang="en-US" sz="28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There was no telling him – can’t have it!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Attitude was: “Whatever it takes…”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Helped – aided – planned – how he could do what he wanted.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help, coach, encourage your family to get what they want – regardless of wisdom – stirring them up!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B9F448-E4E9-479F-BDD2-A532785FC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E866F9-D17B-4084-ABDE-7ADC95A5A602}"/>
              </a:ext>
            </a:extLst>
          </p:cNvPr>
          <p:cNvSpPr txBox="1"/>
          <p:nvPr/>
        </p:nvSpPr>
        <p:spPr>
          <a:xfrm>
            <a:off x="3798977" y="277556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1058509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023649" y="2032312"/>
            <a:ext cx="1087338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Brought Influence of World</a:t>
            </a:r>
            <a:r>
              <a:rPr lang="en-US" sz="28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Destroyed the Influence of Godly Leaders</a:t>
            </a:r>
            <a:r>
              <a:rPr lang="en-US" sz="28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Helped Ahab Get What He Wanted</a:t>
            </a:r>
            <a:r>
              <a:rPr lang="en-US" sz="28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Little Regard for Things of Value</a:t>
            </a:r>
            <a:r>
              <a:rPr lang="en-US" sz="2800" dirty="0"/>
              <a:t> (1 Kings 21:1-16)</a:t>
            </a:r>
          </a:p>
          <a:p>
            <a:pPr marL="457200" indent="-457200">
              <a:buFont typeface="+mj-lt"/>
              <a:buAutoNum type="alphaUcPeriod"/>
            </a:pPr>
            <a:endParaRPr lang="en-US" sz="1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property of others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principles of fairness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No regard for human life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are around those who have little regard for important things – being stirred up!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i="1" dirty="0"/>
              <a:t>When you are not emphasizing what is important to your mate – children – stirring them up!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26E9C1-4F3A-4A5D-87D1-1A6F5B69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53B793-D183-474B-9E0F-D09F7725F867}"/>
              </a:ext>
            </a:extLst>
          </p:cNvPr>
          <p:cNvSpPr txBox="1"/>
          <p:nvPr/>
        </p:nvSpPr>
        <p:spPr>
          <a:xfrm>
            <a:off x="3798977" y="277556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2473750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1AF18F6-8C2B-419D-B4E4-A7227AD1222E}"/>
              </a:ext>
            </a:extLst>
          </p:cNvPr>
          <p:cNvSpPr txBox="1"/>
          <p:nvPr/>
        </p:nvSpPr>
        <p:spPr>
          <a:xfrm>
            <a:off x="1102307" y="2267143"/>
            <a:ext cx="11089693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Brought Influence of World</a:t>
            </a:r>
            <a:r>
              <a:rPr lang="en-US" sz="2800" dirty="0"/>
              <a:t> (1 Kings 16:30-31)</a:t>
            </a:r>
          </a:p>
          <a:p>
            <a:pPr marL="457200" indent="-457200">
              <a:buFont typeface="+mj-lt"/>
              <a:buAutoNum type="alphaUcPeriod"/>
            </a:pPr>
            <a:endParaRPr lang="en-US" sz="110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Destroyed the Influence of Godly Leaders</a:t>
            </a:r>
            <a:r>
              <a:rPr lang="en-US" sz="2800" dirty="0"/>
              <a:t> (1 Kings 18:4, 13; 19:2)</a:t>
            </a:r>
          </a:p>
          <a:p>
            <a:pPr marL="457200" indent="-457200">
              <a:buFont typeface="+mj-lt"/>
              <a:buAutoNum type="alphaUcPeriod"/>
            </a:pPr>
            <a:endParaRPr lang="en-US" sz="110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Helped Ahab Get What He Wanted</a:t>
            </a:r>
            <a:r>
              <a:rPr lang="en-US" sz="2800" dirty="0"/>
              <a:t> (1 Kings 21:5-16)</a:t>
            </a:r>
          </a:p>
          <a:p>
            <a:pPr marL="457200" indent="-457200">
              <a:buFont typeface="+mj-lt"/>
              <a:buAutoNum type="alphaUcPeriod"/>
            </a:pPr>
            <a:endParaRPr lang="en-US" sz="1100" dirty="0"/>
          </a:p>
          <a:p>
            <a:pPr marL="457200" indent="-457200">
              <a:buFont typeface="+mj-lt"/>
              <a:buAutoNum type="alphaUcPeriod"/>
            </a:pPr>
            <a:r>
              <a:rPr lang="en-US" sz="2800" u="sng" dirty="0"/>
              <a:t>Little Regard for Things of Value</a:t>
            </a:r>
            <a:r>
              <a:rPr lang="en-US" sz="2800" dirty="0"/>
              <a:t> (1 Kings 21:1-16)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1B3AAD-ED02-4D8E-BECE-324FCA095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89" y="147484"/>
            <a:ext cx="2628201" cy="183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F5375A-B316-4FBE-9A74-C5DAE2FBCBEB}"/>
              </a:ext>
            </a:extLst>
          </p:cNvPr>
          <p:cNvSpPr txBox="1"/>
          <p:nvPr/>
        </p:nvSpPr>
        <p:spPr>
          <a:xfrm>
            <a:off x="3798977" y="277556"/>
            <a:ext cx="642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36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 algn="ctr"/>
            <a:r>
              <a:rPr lang="en-US" sz="36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391938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55534C-0760-4446-A257-751DB6736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rcRect l="10574" r="12264"/>
          <a:stretch/>
        </p:blipFill>
        <p:spPr>
          <a:xfrm>
            <a:off x="1577714" y="454119"/>
            <a:ext cx="3544892" cy="25696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265691-0AA1-4D51-A64E-253D4AF8891C}"/>
              </a:ext>
            </a:extLst>
          </p:cNvPr>
          <p:cNvSpPr txBox="1"/>
          <p:nvPr/>
        </p:nvSpPr>
        <p:spPr>
          <a:xfrm>
            <a:off x="5610579" y="603956"/>
            <a:ext cx="511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Could Someone Be</a:t>
            </a:r>
          </a:p>
          <a:p>
            <a:pPr algn="ctr"/>
            <a:r>
              <a:rPr lang="en-US" sz="3600" u="sng" dirty="0"/>
              <a:t>Stirring You Up?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3E119-B214-478A-BEC7-CF6AF84B9B86}"/>
              </a:ext>
            </a:extLst>
          </p:cNvPr>
          <p:cNvSpPr txBox="1"/>
          <p:nvPr/>
        </p:nvSpPr>
        <p:spPr>
          <a:xfrm>
            <a:off x="5679403" y="1936045"/>
            <a:ext cx="511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Could You Be Stirring</a:t>
            </a:r>
          </a:p>
          <a:p>
            <a:pPr algn="ctr"/>
            <a:r>
              <a:rPr lang="en-US" sz="3600" u="sng" dirty="0"/>
              <a:t>Someone up?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5BF86-EF82-4B43-9A79-A207400844E3}"/>
              </a:ext>
            </a:extLst>
          </p:cNvPr>
          <p:cNvSpPr txBox="1"/>
          <p:nvPr/>
        </p:nvSpPr>
        <p:spPr>
          <a:xfrm>
            <a:off x="1577714" y="3392311"/>
            <a:ext cx="1001451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Feed off of other’s fears?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Feed off of other’s dislikes?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Encourage another, “Not the only one that feels that way…”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Plant seeds / doubts / ideas … then build on them?</a:t>
            </a:r>
          </a:p>
        </p:txBody>
      </p:sp>
    </p:spTree>
    <p:extLst>
      <p:ext uri="{BB962C8B-B14F-4D97-AF65-F5344CB8AC3E}">
        <p14:creationId xmlns:p14="http://schemas.microsoft.com/office/powerpoint/2010/main" val="407713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696FF70B-7479-4268-8D9F-2B662CBE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1241786" y="417531"/>
            <a:ext cx="26193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E045D-A029-44A2-B6C2-FE9B6C458D7B}"/>
              </a:ext>
            </a:extLst>
          </p:cNvPr>
          <p:cNvSpPr txBox="1"/>
          <p:nvPr/>
        </p:nvSpPr>
        <p:spPr>
          <a:xfrm>
            <a:off x="4709652" y="392837"/>
            <a:ext cx="5007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What Do You Have That You Are Willing to Sell?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A8FCA-C8B0-4F5F-A6B0-139996FC1A49}"/>
              </a:ext>
            </a:extLst>
          </p:cNvPr>
          <p:cNvSpPr txBox="1"/>
          <p:nvPr/>
        </p:nvSpPr>
        <p:spPr>
          <a:xfrm>
            <a:off x="2172929" y="2968979"/>
            <a:ext cx="852456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Some say, “Not for sale at </a:t>
            </a:r>
            <a:r>
              <a:rPr lang="en-US" sz="2800" i="1" u="sng" dirty="0"/>
              <a:t>any</a:t>
            </a:r>
            <a:r>
              <a:rPr lang="en-US" sz="2800" i="1" dirty="0"/>
              <a:t> price!”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Truth: We would sell most anything at right price!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Likely – would sell some very dear possessions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0A5B1-9CB8-42D9-B17A-579081C15DB4}"/>
              </a:ext>
            </a:extLst>
          </p:cNvPr>
          <p:cNvSpPr/>
          <p:nvPr/>
        </p:nvSpPr>
        <p:spPr>
          <a:xfrm>
            <a:off x="4747979" y="1854109"/>
            <a:ext cx="4930696" cy="57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Better: Not Willing to Sell?</a:t>
            </a:r>
          </a:p>
        </p:txBody>
      </p:sp>
    </p:spTree>
    <p:extLst>
      <p:ext uri="{BB962C8B-B14F-4D97-AF65-F5344CB8AC3E}">
        <p14:creationId xmlns:p14="http://schemas.microsoft.com/office/powerpoint/2010/main" val="2771000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9EE31D-DDFC-4DD0-9FC7-6A8F29AE3C4D}"/>
              </a:ext>
            </a:extLst>
          </p:cNvPr>
          <p:cNvSpPr/>
          <p:nvPr/>
        </p:nvSpPr>
        <p:spPr>
          <a:xfrm>
            <a:off x="4117224" y="283130"/>
            <a:ext cx="74751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/>
                <a:solidFill>
                  <a:schemeClr val="accent3"/>
                </a:solidFill>
                <a:latin typeface="Maiandra GD" panose="020E0502030308020204" pitchFamily="34" charset="0"/>
              </a:rPr>
              <a:t>Selling &amp; Stirring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66443-BACB-4E24-87A6-3BB78618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264310" y="1424142"/>
            <a:ext cx="5894438" cy="412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2E2D-AB28-4939-80A2-1B102EDE438C}"/>
              </a:ext>
            </a:extLst>
          </p:cNvPr>
          <p:cNvSpPr txBox="1"/>
          <p:nvPr/>
        </p:nvSpPr>
        <p:spPr>
          <a:xfrm>
            <a:off x="3980872" y="5691704"/>
            <a:ext cx="412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1 Kings 21:25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12CA6-12F6-4DA9-AFDC-E0BFF6F19DDD}"/>
              </a:ext>
            </a:extLst>
          </p:cNvPr>
          <p:cNvSpPr txBox="1"/>
          <p:nvPr/>
        </p:nvSpPr>
        <p:spPr>
          <a:xfrm>
            <a:off x="2560707" y="2303003"/>
            <a:ext cx="730164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4000" b="1" u="sng" dirty="0">
                <a:latin typeface="Maiandra GD" panose="020E0502030308020204" pitchFamily="34" charset="0"/>
              </a:rPr>
              <a:t>Ahab Sold Himself to Do Evil</a:t>
            </a:r>
          </a:p>
          <a:p>
            <a:pPr lvl="1"/>
            <a:r>
              <a:rPr lang="en-US" sz="4000" dirty="0">
                <a:latin typeface="Maiandra GD" panose="020E0502030308020204" pitchFamily="34" charset="0"/>
              </a:rPr>
              <a:t>(1 Kings 21:20, 25)</a:t>
            </a:r>
          </a:p>
          <a:p>
            <a:pPr marL="400050" indent="-400050">
              <a:buFont typeface="+mj-lt"/>
              <a:buAutoNum type="romanUcPeriod"/>
            </a:pPr>
            <a:endParaRPr lang="en-US" sz="1200" dirty="0">
              <a:latin typeface="Maiandra GD" panose="020E0502030308020204" pitchFamily="34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en-US" sz="4000" b="1" dirty="0">
                <a:latin typeface="Maiandra GD" panose="020E0502030308020204" pitchFamily="34" charset="0"/>
              </a:rPr>
              <a:t> </a:t>
            </a:r>
            <a:r>
              <a:rPr lang="en-US" sz="4000" b="1" u="sng" dirty="0">
                <a:latin typeface="Maiandra GD" panose="020E0502030308020204" pitchFamily="34" charset="0"/>
              </a:rPr>
              <a:t>Jezebel Stirred Him Up</a:t>
            </a:r>
          </a:p>
          <a:p>
            <a:pPr lvl="1"/>
            <a:r>
              <a:rPr lang="en-US" sz="4000" dirty="0">
                <a:latin typeface="Maiandra GD" panose="020E0502030308020204" pitchFamily="34" charset="0"/>
              </a:rPr>
              <a:t>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2754878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99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06C0E-4350-49E6-B83C-8DAE2883C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08" t="50000" r="54348" b="15604"/>
          <a:stretch/>
        </p:blipFill>
        <p:spPr>
          <a:xfrm>
            <a:off x="5972820" y="2961284"/>
            <a:ext cx="4641033" cy="389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959CE-2233-49F5-B832-5C89D2887B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8" t="6614" r="41522" b="71778"/>
          <a:stretch/>
        </p:blipFill>
        <p:spPr>
          <a:xfrm>
            <a:off x="2064623" y="0"/>
            <a:ext cx="4640127" cy="296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3AD4BF-B5EE-408D-A1EA-B9A7EA148FB1}"/>
              </a:ext>
            </a:extLst>
          </p:cNvPr>
          <p:cNvSpPr txBox="1"/>
          <p:nvPr/>
        </p:nvSpPr>
        <p:spPr>
          <a:xfrm>
            <a:off x="6704749" y="496956"/>
            <a:ext cx="373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Franklin Gothic Book" panose="020B0503020102020204"/>
              </a:rPr>
              <a:t>Market Value: $3 – $5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4C28A9-6876-4391-9E94-A58E45BE21F2}"/>
              </a:ext>
            </a:extLst>
          </p:cNvPr>
          <p:cNvSpPr txBox="1"/>
          <p:nvPr/>
        </p:nvSpPr>
        <p:spPr>
          <a:xfrm>
            <a:off x="2149770" y="3429000"/>
            <a:ext cx="373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Franklin Gothic Book" panose="020B0503020102020204"/>
              </a:rPr>
              <a:t>Market Value: $3 – $5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B1566-BDDA-4DAD-B613-154E848DFCE4}"/>
              </a:ext>
            </a:extLst>
          </p:cNvPr>
          <p:cNvSpPr txBox="1"/>
          <p:nvPr/>
        </p:nvSpPr>
        <p:spPr>
          <a:xfrm>
            <a:off x="6561749" y="1282844"/>
            <a:ext cx="3737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Franklin Gothic Book" panose="020B0503020102020204"/>
              </a:rPr>
              <a:t>$500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BCC890-FB31-462A-8009-B06DA8B35169}"/>
              </a:ext>
            </a:extLst>
          </p:cNvPr>
          <p:cNvSpPr txBox="1"/>
          <p:nvPr/>
        </p:nvSpPr>
        <p:spPr>
          <a:xfrm>
            <a:off x="2064622" y="4580606"/>
            <a:ext cx="3737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Franklin Gothic Book" panose="020B0503020102020204"/>
              </a:rPr>
              <a:t>$500</a:t>
            </a:r>
          </a:p>
        </p:txBody>
      </p:sp>
      <p:sp>
        <p:nvSpPr>
          <p:cNvPr id="12" name="&quot;Not Allowed&quot; Symbol 11">
            <a:extLst>
              <a:ext uri="{FF2B5EF4-FFF2-40B4-BE49-F238E27FC236}">
                <a16:creationId xmlns:a16="http://schemas.microsoft.com/office/drawing/2014/main" id="{6228978E-B11F-4B8C-BFBC-24982851A454}"/>
              </a:ext>
            </a:extLst>
          </p:cNvPr>
          <p:cNvSpPr/>
          <p:nvPr/>
        </p:nvSpPr>
        <p:spPr>
          <a:xfrm>
            <a:off x="7693742" y="911792"/>
            <a:ext cx="1616916" cy="1449991"/>
          </a:xfrm>
          <a:prstGeom prst="noSmoking">
            <a:avLst>
              <a:gd name="adj" fmla="val 5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Franklin Gothic Book" panose="020B0503020102020204"/>
            </a:endParaRPr>
          </a:p>
        </p:txBody>
      </p:sp>
      <p:sp>
        <p:nvSpPr>
          <p:cNvPr id="13" name="&quot;Not Allowed&quot; Symbol 12">
            <a:extLst>
              <a:ext uri="{FF2B5EF4-FFF2-40B4-BE49-F238E27FC236}">
                <a16:creationId xmlns:a16="http://schemas.microsoft.com/office/drawing/2014/main" id="{7CB08647-61A8-40D8-81C0-D75053A35078}"/>
              </a:ext>
            </a:extLst>
          </p:cNvPr>
          <p:cNvSpPr/>
          <p:nvPr/>
        </p:nvSpPr>
        <p:spPr>
          <a:xfrm>
            <a:off x="3210263" y="4184647"/>
            <a:ext cx="1616916" cy="1449991"/>
          </a:xfrm>
          <a:prstGeom prst="noSmoking">
            <a:avLst>
              <a:gd name="adj" fmla="val 5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97757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696FF70B-7479-4268-8D9F-2B662CBE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1241786" y="417531"/>
            <a:ext cx="261937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E045D-A029-44A2-B6C2-FE9B6C458D7B}"/>
              </a:ext>
            </a:extLst>
          </p:cNvPr>
          <p:cNvSpPr txBox="1"/>
          <p:nvPr/>
        </p:nvSpPr>
        <p:spPr>
          <a:xfrm>
            <a:off x="4709652" y="392837"/>
            <a:ext cx="5007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What Do You Have That You Are Willing to Sell?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A8FCA-C8B0-4F5F-A6B0-139996FC1A49}"/>
              </a:ext>
            </a:extLst>
          </p:cNvPr>
          <p:cNvSpPr txBox="1"/>
          <p:nvPr/>
        </p:nvSpPr>
        <p:spPr>
          <a:xfrm>
            <a:off x="2172929" y="2968979"/>
            <a:ext cx="852456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Some say, “Not for sale at </a:t>
            </a:r>
            <a:r>
              <a:rPr lang="en-US" sz="2800" i="1" u="sng" dirty="0"/>
              <a:t>any</a:t>
            </a:r>
            <a:r>
              <a:rPr lang="en-US" sz="2800" i="1" dirty="0"/>
              <a:t> price!”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Truth: We would sell most anything at right price!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Likely – would sell some very dear possessions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100" i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i="1" dirty="0"/>
              <a:t>Especially true – if someone encouraging you to sell!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0A5B1-9CB8-42D9-B17A-579081C15DB4}"/>
              </a:ext>
            </a:extLst>
          </p:cNvPr>
          <p:cNvSpPr/>
          <p:nvPr/>
        </p:nvSpPr>
        <p:spPr>
          <a:xfrm>
            <a:off x="4747979" y="1854109"/>
            <a:ext cx="4930696" cy="57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Better: Not Willing to Sell?</a:t>
            </a:r>
          </a:p>
        </p:txBody>
      </p:sp>
    </p:spTree>
    <p:extLst>
      <p:ext uri="{BB962C8B-B14F-4D97-AF65-F5344CB8AC3E}">
        <p14:creationId xmlns:p14="http://schemas.microsoft.com/office/powerpoint/2010/main" val="1546473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5762B-67C3-45FE-8E37-11CD0CE3F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502" y="303350"/>
            <a:ext cx="2560710" cy="32952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 descr="https://c2.staticflickr.com/2/1106/660856355_16fe1b261d.jpg">
            <a:extLst>
              <a:ext uri="{FF2B5EF4-FFF2-40B4-BE49-F238E27FC236}">
                <a16:creationId xmlns:a16="http://schemas.microsoft.com/office/drawing/2014/main" id="{9F93DE6B-9E0E-4F33-8386-1AE3B4714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3746476" y="1428979"/>
            <a:ext cx="955743" cy="76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993D37-A8F7-4B52-9820-70FFC03D24B4}"/>
              </a:ext>
            </a:extLst>
          </p:cNvPr>
          <p:cNvSpPr txBox="1"/>
          <p:nvPr/>
        </p:nvSpPr>
        <p:spPr>
          <a:xfrm>
            <a:off x="5762979" y="801148"/>
            <a:ext cx="4351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/>
              <a:t>Would You Sell</a:t>
            </a:r>
          </a:p>
          <a:p>
            <a:pPr algn="ctr"/>
            <a:r>
              <a:rPr lang="en-US" sz="4400" u="sng" dirty="0"/>
              <a:t>Yourself?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75EE1-B4BD-4B70-AFE2-F8CED25E9F3D}"/>
              </a:ext>
            </a:extLst>
          </p:cNvPr>
          <p:cNvSpPr txBox="1"/>
          <p:nvPr/>
        </p:nvSpPr>
        <p:spPr>
          <a:xfrm>
            <a:off x="2822223" y="3816166"/>
            <a:ext cx="9025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/>
              <a:t>Not in an immoral way!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/>
              <a:t>Would you sell out your principles?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/>
              <a:t>Would you sell yourself to someone else – slave?</a:t>
            </a:r>
          </a:p>
        </p:txBody>
      </p:sp>
    </p:spTree>
    <p:extLst>
      <p:ext uri="{BB962C8B-B14F-4D97-AF65-F5344CB8AC3E}">
        <p14:creationId xmlns:p14="http://schemas.microsoft.com/office/powerpoint/2010/main" val="1011866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3E32DD-03E2-4F41-BA13-771C2A3DE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1" y="435590"/>
            <a:ext cx="3064933" cy="21472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49732A-D881-44A2-A44A-F7B658E04C4A}"/>
              </a:ext>
            </a:extLst>
          </p:cNvPr>
          <p:cNvSpPr txBox="1"/>
          <p:nvPr/>
        </p:nvSpPr>
        <p:spPr>
          <a:xfrm>
            <a:off x="5762979" y="801148"/>
            <a:ext cx="4351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/>
              <a:t>King Ahab</a:t>
            </a:r>
          </a:p>
          <a:p>
            <a:pPr algn="ctr"/>
            <a:r>
              <a:rPr lang="en-US" sz="4400" u="sng" dirty="0"/>
              <a:t>Sold Himself</a:t>
            </a:r>
          </a:p>
        </p:txBody>
      </p:sp>
      <p:pic>
        <p:nvPicPr>
          <p:cNvPr id="4" name="Picture 3" descr="https://c2.staticflickr.com/2/1106/660856355_16fe1b261d.jpg">
            <a:extLst>
              <a:ext uri="{FF2B5EF4-FFF2-40B4-BE49-F238E27FC236}">
                <a16:creationId xmlns:a16="http://schemas.microsoft.com/office/drawing/2014/main" id="{72339A63-25C2-4EA1-A1B4-E38381B1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35">
            <a:off x="4315239" y="1451772"/>
            <a:ext cx="874763" cy="6998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FA45B3-32F6-4F01-9A9D-5E5BF0F35A7B}"/>
              </a:ext>
            </a:extLst>
          </p:cNvPr>
          <p:cNvSpPr txBox="1"/>
          <p:nvPr/>
        </p:nvSpPr>
        <p:spPr>
          <a:xfrm>
            <a:off x="1586452" y="3429000"/>
            <a:ext cx="10123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200" dirty="0"/>
              <a:t>Introduced to Ahab (1 Kings 16:29-30)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200" dirty="0"/>
              <a:t>His story recorded (1 Kings 16:29 – 1 Kings 22)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200" dirty="0"/>
              <a:t>He sold himself to do wickedness (1 Kings 21:25)</a:t>
            </a:r>
          </a:p>
        </p:txBody>
      </p:sp>
    </p:spTree>
    <p:extLst>
      <p:ext uri="{BB962C8B-B14F-4D97-AF65-F5344CB8AC3E}">
        <p14:creationId xmlns:p14="http://schemas.microsoft.com/office/powerpoint/2010/main" val="363660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1386347" y="806477"/>
            <a:ext cx="920299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Kings 21:25</a:t>
            </a:r>
          </a:p>
          <a:p>
            <a:endParaRPr lang="en-US" sz="3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there was no one like Ahab who sold himself to do wickedness in the sight of the </a:t>
            </a:r>
            <a:r>
              <a:rPr lang="en-US" sz="4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because Jezebel his wife stirred him up. 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40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70C136-39E5-4325-96A8-6281C5DC63B6}"/>
              </a:ext>
            </a:extLst>
          </p:cNvPr>
          <p:cNvSpPr txBox="1"/>
          <p:nvPr/>
        </p:nvSpPr>
        <p:spPr>
          <a:xfrm>
            <a:off x="1386347" y="806477"/>
            <a:ext cx="920299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Kings 21:25</a:t>
            </a:r>
          </a:p>
          <a:p>
            <a:endParaRPr lang="en-US" sz="3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there was no one like Ahab who 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sold himself to do wickedness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sight of the </a:t>
            </a:r>
            <a:r>
              <a:rPr lang="en-US" sz="4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because Jezebel his wife 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stirred him up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4B6D59-68E2-4D5C-9730-36E3A7BB9927}"/>
              </a:ext>
            </a:extLst>
          </p:cNvPr>
          <p:cNvSpPr/>
          <p:nvPr/>
        </p:nvSpPr>
        <p:spPr>
          <a:xfrm>
            <a:off x="963560" y="3207774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79BEEF-F627-42AD-AD8C-627BEF4C99AB}"/>
              </a:ext>
            </a:extLst>
          </p:cNvPr>
          <p:cNvSpPr/>
          <p:nvPr/>
        </p:nvSpPr>
        <p:spPr>
          <a:xfrm>
            <a:off x="963559" y="4586750"/>
            <a:ext cx="422787" cy="4424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83613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1714</TotalTime>
  <Words>1668</Words>
  <Application>Microsoft Office PowerPoint</Application>
  <PresentationFormat>Widescreen</PresentationFormat>
  <Paragraphs>246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 Rounded MT Bold</vt:lpstr>
      <vt:lpstr>Comic Sans MS</vt:lpstr>
      <vt:lpstr>Franklin Gothic Book</vt:lpstr>
      <vt:lpstr>Maiandra GD</vt:lpstr>
      <vt:lpstr>Times New Roman</vt:lpstr>
      <vt:lpstr>Wingdings</vt:lpstr>
      <vt:lpstr>Crop</vt:lpstr>
      <vt:lpstr>2_Default Design</vt:lpstr>
      <vt:lpstr>1_Crop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Donnie V. Rader</dc:creator>
  <cp:lastModifiedBy>Donnie V. Rader</cp:lastModifiedBy>
  <cp:revision>35</cp:revision>
  <dcterms:created xsi:type="dcterms:W3CDTF">2017-08-31T03:11:51Z</dcterms:created>
  <dcterms:modified xsi:type="dcterms:W3CDTF">2019-08-03T14:01:20Z</dcterms:modified>
</cp:coreProperties>
</file>