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338" r:id="rId5"/>
    <p:sldId id="258" r:id="rId6"/>
    <p:sldId id="262" r:id="rId7"/>
    <p:sldId id="263" r:id="rId8"/>
    <p:sldId id="264" r:id="rId9"/>
    <p:sldId id="265" r:id="rId10"/>
    <p:sldId id="266" r:id="rId11"/>
    <p:sldId id="270" r:id="rId12"/>
    <p:sldId id="256" r:id="rId13"/>
    <p:sldId id="273" r:id="rId14"/>
    <p:sldId id="274" r:id="rId15"/>
    <p:sldId id="267" r:id="rId16"/>
    <p:sldId id="272" r:id="rId17"/>
    <p:sldId id="275" r:id="rId18"/>
    <p:sldId id="276" r:id="rId19"/>
    <p:sldId id="268" r:id="rId20"/>
    <p:sldId id="269" r:id="rId21"/>
  </p:sldIdLst>
  <p:sldSz cx="12192000" cy="6858000"/>
  <p:notesSz cx="6858000" cy="9144000"/>
  <p:embeddedFontLst>
    <p:embeddedFont>
      <p:font typeface="Arial Rounded MT Bold" panose="020F070403050403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Tempus Sans ITC" panose="04020404030D07020202" pitchFamily="8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34F65-E806-4D04-8016-35ED43986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42216-AF88-4CB2-A41B-0D2646E02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BF5E1-96AF-435D-9661-8E3F9FF30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87146EE-41F4-4D68-BEC1-2106CCCA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61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E2CB1-3349-4742-B5DC-FF9AD6B17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CB313-7C31-4F78-B5A9-BD04A4557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708C6-097D-463E-BC29-39FBF98E8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DE67E0A-268A-426B-9F00-CA6DCFB0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67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464F6-6AAC-4C93-9C8F-ABC09092D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C2BFB-C8A0-4AC2-A2B9-30FD6DA5D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AFA14-DCCC-43A2-A178-8939EB268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89F9E39-A2E2-4E9B-944B-7BCB1BE3A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39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A8F5C4D-0EBA-4385-9B99-B7B06804B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F492205-7D33-40CD-BF17-CDFAD32DA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737AB7C-8F6B-4CB5-80B3-A0A621172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F0995B4-699D-4464-9FDD-EB7E99536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1151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D8D575-381A-4875-B5A9-5E7C21857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5CBB72-22CA-46BE-8607-B624CD603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ABCC7-4934-4280-AFF5-A85F9056C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718003-DB2A-4DBF-8987-9E1C000E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656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F712D-6F05-46BB-A3B6-3D0909D7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76651A-8CA8-4CC8-88A7-420F4A25C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0412BF-729C-4508-B219-5EF84E83D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9DEBC534-DA84-46DD-B526-9D9989DBF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4848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35A019-7A54-4AC7-BCF1-3BE75FED9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A1DC4A-D571-48B1-835D-6C901ADB4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729FE3-0F08-4590-89E4-0A5BBE2B0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4437D63-76A2-45EF-87B0-F2A51813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46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52D253E-D7BA-4F45-9A86-84C44438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0AED556-B865-425F-AA88-974DB720E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A5B0379-51D0-4FA1-B29F-1E4221162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160DA3E-7AEA-4487-AF81-EA0A2321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097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DA2CDEA-FC78-4355-AC1B-E642DA6E0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52113579-D427-4ECE-97D0-BDB22F7A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705F797-BBA9-44E4-8C78-849364162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5525F6-1C32-41C4-8B78-A27FE7D6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49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EC5E4-B5FB-4674-A0B4-180D737ED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212DF-0DA8-4289-AC90-58E5EB08B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F0EB3-D2E8-421D-977F-653A5DBC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7A8B957-FC08-462C-98A1-679A2C49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7194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FD7691-F1C6-4352-83FA-0CF996BB8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20DF2-E95A-4502-9A0B-32AB75E72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55766-8237-47F8-83CF-587BAB437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EA10BA8-192D-40C1-B4D6-73979159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60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482068919_b3a4569d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9808"/>
            <a:ext cx="8737600" cy="6108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482068919_b3a4569d24.jpg">
            <a:extLst>
              <a:ext uri="{FF2B5EF4-FFF2-40B4-BE49-F238E27FC236}">
                <a16:creationId xmlns:a16="http://schemas.microsoft.com/office/drawing/2014/main" id="{8B003BCA-FAC6-4412-AA43-13ACBC5113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0" y="749808"/>
            <a:ext cx="8737600" cy="6108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503C59-846F-4906-AC67-16389157B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82D285A-3FAF-4D81-B342-8E7255806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5E528-DB67-4518-AAE9-1094C44F2B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402AD1-58E9-4D6B-95D1-41493B461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14626-FD8D-40F6-996C-96FB83C54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FBE8-E492-4806-B7B0-74398337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2428" y="152400"/>
            <a:ext cx="87671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2818E-D1DF-4918-88B9-3C3883205AC8}"/>
              </a:ext>
            </a:extLst>
          </p:cNvPr>
          <p:cNvSpPr txBox="1"/>
          <p:nvPr/>
        </p:nvSpPr>
        <p:spPr>
          <a:xfrm>
            <a:off x="1562100" y="2428726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800" b="1" dirty="0">
                <a:latin typeface="Tempus Sans ITC" pitchFamily="82" charset="0"/>
              </a:rPr>
              <a:t>Those Who Faced The Challenge</a:t>
            </a:r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3560"/>
            <a:ext cx="110490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800" b="1" dirty="0">
                <a:latin typeface="Tempus Sans ITC" pitchFamily="82" charset="0"/>
              </a:rPr>
              <a:t>Those Who Faced The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79248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Believed 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God &amp; Believed 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514350" indent="-514350">
              <a:buFont typeface="+mj-lt"/>
              <a:buAutoNum type="alphaUcPeriod"/>
            </a:pPr>
            <a:endParaRPr lang="en-US" sz="11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Noah (Heb. 11:7; Gen. 6:22)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Abraham (Rom. 4:16-21)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Hannah (1 Sam. 1:1-18)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Hezekiah (2 Kings 18:5-6)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Ezra (Ezra 8:22)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Joseph (Matt. 1:18-25; 2:13-14)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Paul (Acts 27:25)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1600200"/>
            <a:ext cx="8915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Believed </a:t>
            </a: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God &amp; Believed </a:t>
            </a: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Believed 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God – not Believe 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514350" indent="-514350">
              <a:buFont typeface="+mj-lt"/>
              <a:buAutoNum type="alphaUcPeriod"/>
            </a:pPr>
            <a:endParaRPr lang="en-US" sz="11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Moses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3:11, 13; 4:1, 10; Num. 20:12)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Gideon (Judges 6:11-27)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Habakkuk (Hab. 1:12-ff)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Zacharias (Luke 1:6-25)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Peter (Matt. 26:31-35)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6378C-F6E4-443D-B677-C31E40515D6A}"/>
              </a:ext>
            </a:extLst>
          </p:cNvPr>
          <p:cNvSpPr txBox="1"/>
          <p:nvPr/>
        </p:nvSpPr>
        <p:spPr>
          <a:xfrm>
            <a:off x="457200" y="373560"/>
            <a:ext cx="110490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800" b="1" dirty="0">
                <a:latin typeface="Tempus Sans ITC" pitchFamily="82" charset="0"/>
              </a:rPr>
              <a:t>Those Who Faced The Challenge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E589C5-8078-4A46-94DD-BF6632B41713}"/>
              </a:ext>
            </a:extLst>
          </p:cNvPr>
          <p:cNvSpPr/>
          <p:nvPr/>
        </p:nvSpPr>
        <p:spPr>
          <a:xfrm>
            <a:off x="1712428" y="152400"/>
            <a:ext cx="87671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9995F-D3B4-4757-9E56-326BB9E66C99}"/>
              </a:ext>
            </a:extLst>
          </p:cNvPr>
          <p:cNvSpPr txBox="1"/>
          <p:nvPr/>
        </p:nvSpPr>
        <p:spPr>
          <a:xfrm>
            <a:off x="1562100" y="2428726"/>
            <a:ext cx="9067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Tempus Sans ITC" pitchFamily="82" charset="0"/>
              </a:rPr>
              <a:t>Those Who Faced The Challenge</a:t>
            </a:r>
          </a:p>
          <a:p>
            <a:pPr marL="400050" indent="-400050">
              <a:buFont typeface="+mj-lt"/>
              <a:buAutoNum type="romanUcPeriod"/>
            </a:pPr>
            <a:endParaRPr lang="en-US" sz="2000" b="1" dirty="0">
              <a:latin typeface="Tempus Sans ITC" pitchFamily="8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4800" b="1" dirty="0">
                <a:latin typeface="Tempus Sans ITC" pitchFamily="82" charset="0"/>
              </a:rPr>
              <a:t> Your Challenge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1"/>
            <a:ext cx="108966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800" b="1" dirty="0">
                <a:latin typeface="Tempus Sans ITC" pitchFamily="82" charset="0"/>
              </a:rPr>
              <a:t>Your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8300" y="1219200"/>
            <a:ext cx="8915400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Believe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God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105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Believe that He exist – Real! (Heb. 11:6a)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Believe that He is creator of universe (Psa. 33:6-9)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Believe that Jesus is Son of God (John 8:24)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Believe that salvation is through Christ (Acts 4:12)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Believe that Jesus was raised from dead (Rom. 1:4)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Believe Bible is God’s revelation (2 Tim. 3:16-17)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33800" y="5181600"/>
            <a:ext cx="7010400" cy="1676400"/>
          </a:xfrm>
          <a:prstGeom prst="roundRect">
            <a:avLst>
              <a:gd name="adj" fmla="val 4151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Ready to Defend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Faith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All Challenges!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500" y="1219200"/>
            <a:ext cx="95250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 </a:t>
            </a: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God</a:t>
            </a:r>
          </a:p>
          <a:p>
            <a:pPr marL="514350" indent="-514350">
              <a:buFont typeface="+mj-lt"/>
              <a:buAutoNum type="alphaUcPeriod"/>
            </a:pPr>
            <a:endParaRPr lang="en-US" sz="10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You Really Believe God?</a:t>
            </a:r>
          </a:p>
          <a:p>
            <a:pPr marL="514350" indent="-514350">
              <a:buFont typeface="+mj-lt"/>
              <a:buAutoNum type="alphaUcPeriod"/>
            </a:pPr>
            <a:endParaRPr lang="en-US" sz="105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 controls world &amp; nations (Dan. 4:25; Rev. 4)?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 hears &amp; answers prayer (1 Pet. 3:12)?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Respect &amp; obey parents (Eph. 6:1-4; Col. 3:20)?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raise child – how turn out (Prov. 22:6)?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Discipline works (1 Cor. 5; 2 Cor. 2)?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allow tempted greater than can bear (1 Cor. 10:13)?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obey any command, etc. (Phil. 4:13)?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power is in the word (Rom. 1:16)?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Association with evil corrupts (1 Cor. 15:33)?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Could return at any time (2 Pet. 3:10)?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1FA44-383D-451D-8978-3E9E7FC85BF8}"/>
              </a:ext>
            </a:extLst>
          </p:cNvPr>
          <p:cNvSpPr txBox="1"/>
          <p:nvPr/>
        </p:nvSpPr>
        <p:spPr>
          <a:xfrm>
            <a:off x="609600" y="381001"/>
            <a:ext cx="108966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800" b="1" dirty="0">
                <a:latin typeface="Tempus Sans ITC" pitchFamily="82" charset="0"/>
              </a:rPr>
              <a:t>Your Challenge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219200"/>
            <a:ext cx="82296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 </a:t>
            </a: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God</a:t>
            </a:r>
          </a:p>
          <a:p>
            <a:pPr marL="514350" indent="-514350">
              <a:buFont typeface="+mj-lt"/>
              <a:buAutoNum type="alphaUcPeriod"/>
            </a:pPr>
            <a:endParaRPr lang="en-US" sz="105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You Really Believe God?</a:t>
            </a:r>
          </a:p>
          <a:p>
            <a:pPr marL="514350" indent="-514350">
              <a:buFont typeface="+mj-lt"/>
              <a:buAutoNum type="alphaUcPeriod"/>
            </a:pPr>
            <a:endParaRPr lang="en-US" sz="10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Believe God Enough to Obey?</a:t>
            </a:r>
          </a:p>
          <a:p>
            <a:pPr marL="514350" indent="-514350">
              <a:buFont typeface="+mj-lt"/>
              <a:buAutoNum type="alphaUcPeriod"/>
            </a:pPr>
            <a:endParaRPr lang="en-US" sz="105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One thing to believe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Another thing to believe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Even another to act upon that faith! (i.e. Moses)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4724400"/>
            <a:ext cx="7391400" cy="2057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Jeremiah</a:t>
            </a:r>
          </a:p>
          <a:p>
            <a:pPr algn="ctr"/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Preached that Israel would return (Jer. 25:11)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Believed that Israel would return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Bought a field as a promise (Jer. 32)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1580F-7FCC-453F-B8D9-7F34853C342C}"/>
              </a:ext>
            </a:extLst>
          </p:cNvPr>
          <p:cNvSpPr txBox="1"/>
          <p:nvPr/>
        </p:nvSpPr>
        <p:spPr>
          <a:xfrm>
            <a:off x="609600" y="381001"/>
            <a:ext cx="108966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800" b="1" dirty="0">
                <a:latin typeface="Tempus Sans ITC" pitchFamily="82" charset="0"/>
              </a:rPr>
              <a:t>Your Challenge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2100" y="2428726"/>
            <a:ext cx="9067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800" b="1" dirty="0">
                <a:latin typeface="Tempus Sans ITC" pitchFamily="82" charset="0"/>
              </a:rPr>
              <a:t>Those Who Faced The Challenge</a:t>
            </a:r>
          </a:p>
          <a:p>
            <a:pPr marL="400050" indent="-400050">
              <a:buFont typeface="+mj-lt"/>
              <a:buAutoNum type="romanUcPeriod"/>
            </a:pPr>
            <a:endParaRPr lang="en-US" sz="2800" b="1" dirty="0">
              <a:latin typeface="Tempus Sans ITC" pitchFamily="8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4800" b="1" dirty="0">
                <a:latin typeface="Tempus Sans ITC" pitchFamily="82" charset="0"/>
              </a:rPr>
              <a:t> Your Challenge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181D5-E1AB-44B7-9FEC-0949316051BE}"/>
              </a:ext>
            </a:extLst>
          </p:cNvPr>
          <p:cNvSpPr/>
          <p:nvPr/>
        </p:nvSpPr>
        <p:spPr>
          <a:xfrm>
            <a:off x="1712428" y="152400"/>
            <a:ext cx="87671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 God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324911" y="321907"/>
            <a:ext cx="3862683" cy="235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809" y="914536"/>
            <a:ext cx="73152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31" y="2764521"/>
            <a:ext cx="8440739" cy="26859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189" marR="0" lvl="0" indent="-457189" algn="l" defTabSz="914377" rtl="0" eaLnBrk="0" fontAlgn="base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Sunday AM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Selling and Stirring</a:t>
            </a:r>
          </a:p>
          <a:p>
            <a:pPr marL="457189" marR="0" lvl="0" indent="-457189" algn="l" defTabSz="914377" rtl="0" eaLnBrk="0" fontAlgn="base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Sunday PM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Peace of God</a:t>
            </a:r>
          </a:p>
          <a:p>
            <a:pPr marL="457189" marR="0" lvl="0" indent="-457189" algn="l" defTabSz="914377" rtl="0" eaLnBrk="0" fontAlgn="base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Monday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Conversion of 3,000</a:t>
            </a:r>
          </a:p>
          <a:p>
            <a:pPr marL="457189" marR="0" lvl="0" indent="-457189" algn="l" defTabSz="914377" rtl="0" eaLnBrk="0" fontAlgn="base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Tuesday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Seduction of Joseph</a:t>
            </a:r>
          </a:p>
          <a:p>
            <a:pPr marL="457189" marR="0" lvl="0" indent="-457189" algn="l" defTabSz="914377" rtl="0" eaLnBrk="0" fontAlgn="base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Wednesday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Wayward Son Comes Home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8400" y="3810000"/>
            <a:ext cx="21336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0"/>
            <a:ext cx="9296400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Acts 27:22-25</a:t>
            </a:r>
          </a:p>
          <a:p>
            <a:pPr algn="ctr"/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now I urge you to take heart, for there will be no loss of life among you, but only of the ship.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 there stood by me this night an angel of the God to whom I belong and whom I serve,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saying, 'Do not be afraid, Paul; you must be brought before Caesar; and indeed God has granted you all those who sail with you.'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"Therefore take heart, men, for I believe God that it will be just as it was told me.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1086" y="44196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Confidence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Dependence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Reliance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 bldLvl="5"/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9064" y="1447800"/>
            <a:ext cx="5769935" cy="41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" y="1877693"/>
            <a:ext cx="1485900" cy="429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1447800"/>
            <a:ext cx="2438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207012"/>
            <a:ext cx="1104900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Heb 11:6</a:t>
            </a:r>
          </a:p>
          <a:p>
            <a:pPr algn="ctr"/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But without faith it is impossible to please Him, for he who comes to God must believe that He is, and that He is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rewarder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those who diligently seek Him.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60945" y="1795736"/>
            <a:ext cx="3615381" cy="3222266"/>
            <a:chOff x="838200" y="2159960"/>
            <a:chExt cx="2514600" cy="2564440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2095500" y="2159960"/>
              <a:ext cx="114300" cy="811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838200" y="2971800"/>
              <a:ext cx="2514600" cy="17526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4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87220" y="1877693"/>
            <a:ext cx="4661779" cy="3171833"/>
            <a:chOff x="4343400" y="2209800"/>
            <a:chExt cx="3276600" cy="2514600"/>
          </a:xfrm>
        </p:grpSpPr>
        <p:sp>
          <p:nvSpPr>
            <p:cNvPr id="10" name="Rounded Rectangle 9"/>
            <p:cNvSpPr/>
            <p:nvPr/>
          </p:nvSpPr>
          <p:spPr>
            <a:xfrm>
              <a:off x="5105400" y="2971800"/>
              <a:ext cx="2514600" cy="17526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4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343400" y="2209800"/>
              <a:ext cx="1143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-Right Arrow Callout 14"/>
          <p:cNvSpPr/>
          <p:nvPr/>
        </p:nvSpPr>
        <p:spPr>
          <a:xfrm>
            <a:off x="4343400" y="2688617"/>
            <a:ext cx="3670022" cy="2456595"/>
          </a:xfrm>
          <a:prstGeom prst="leftRightArrowCallout">
            <a:avLst>
              <a:gd name="adj1" fmla="val 19754"/>
              <a:gd name="adj2" fmla="val 25000"/>
              <a:gd name="adj3" fmla="val 13197"/>
              <a:gd name="adj4" fmla="val 4991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7186" y="1534727"/>
            <a:ext cx="875414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01408" y="1524000"/>
            <a:ext cx="737191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81150" y="256765"/>
            <a:ext cx="895350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Acts 1:1</a:t>
            </a:r>
          </a:p>
          <a:p>
            <a:pPr algn="ctr"/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former account I made,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Theophilus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of all that Jesus began both to do and teach, 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2667000"/>
            <a:ext cx="4419600" cy="236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Jesus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</a:p>
          <a:p>
            <a:pPr algn="ctr"/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(Believe 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Him)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5567" y="227695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 Accept:</a:t>
            </a:r>
          </a:p>
        </p:txBody>
      </p:sp>
      <p:sp>
        <p:nvSpPr>
          <p:cNvPr id="7" name="Oval 6"/>
          <p:cNvSpPr/>
          <p:nvPr/>
        </p:nvSpPr>
        <p:spPr>
          <a:xfrm>
            <a:off x="6457506" y="2569346"/>
            <a:ext cx="4343400" cy="227491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Jesus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Taught</a:t>
            </a:r>
          </a:p>
          <a:p>
            <a:pPr algn="ctr"/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(Believe 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9750" y="2332988"/>
            <a:ext cx="1425649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7360" y="2256788"/>
            <a:ext cx="203104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62970" y="1905000"/>
            <a:ext cx="518603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0550" y="206409"/>
            <a:ext cx="11048985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John 20:30-31</a:t>
            </a:r>
          </a:p>
          <a:p>
            <a:pPr algn="ctr"/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truly Jesus did many other signs in the presence of His disciples, which are not written in this book;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but these are written that you may believe that Jesus is the Christ, the Son of God, and that believing you may have life in His name.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9000" y="2202310"/>
            <a:ext cx="2133600" cy="3026278"/>
            <a:chOff x="3429000" y="2536322"/>
            <a:chExt cx="2133600" cy="3026278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4419600" y="2536322"/>
              <a:ext cx="0" cy="1324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decagon 7"/>
            <p:cNvSpPr/>
            <p:nvPr/>
          </p:nvSpPr>
          <p:spPr>
            <a:xfrm>
              <a:off x="3429000" y="3581400"/>
              <a:ext cx="2133600" cy="1981200"/>
            </a:xfrm>
            <a:prstGeom prst="dodecag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28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Christ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00400" y="2521716"/>
            <a:ext cx="2133600" cy="2590800"/>
            <a:chOff x="3429000" y="2971800"/>
            <a:chExt cx="2133600" cy="2590800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4152900" y="33147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decagon 13"/>
            <p:cNvSpPr/>
            <p:nvPr/>
          </p:nvSpPr>
          <p:spPr>
            <a:xfrm>
              <a:off x="3429000" y="3581400"/>
              <a:ext cx="2133600" cy="1981200"/>
            </a:xfrm>
            <a:prstGeom prst="dodecag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28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Christ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37412"/>
            <a:ext cx="1828800" cy="457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200" y="1143000"/>
            <a:ext cx="3733800" cy="4571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9349" y="409032"/>
            <a:ext cx="11093302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John 5:10</a:t>
            </a:r>
          </a:p>
          <a:p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He who believes in the Son of God has the witness in himself; he who does not believe God has made Him a liar, because he has not believed the testimony that God has given of His Son. 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25549" y="2438400"/>
            <a:ext cx="57752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1100" y="34290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 God = believing testimony of God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3733801" cy="4876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Believe</a:t>
            </a:r>
          </a:p>
          <a:p>
            <a:pPr algn="ctr"/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 algn="ctr"/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</p:txBody>
      </p:sp>
      <p:sp>
        <p:nvSpPr>
          <p:cNvPr id="3" name="Rectangle 2"/>
          <p:cNvSpPr/>
          <p:nvPr/>
        </p:nvSpPr>
        <p:spPr>
          <a:xfrm>
            <a:off x="8534399" y="0"/>
            <a:ext cx="3733801" cy="487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Believe</a:t>
            </a:r>
          </a:p>
          <a:p>
            <a:pPr algn="ctr"/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23533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Challenge:</a:t>
            </a:r>
          </a:p>
        </p:txBody>
      </p:sp>
      <p:sp>
        <p:nvSpPr>
          <p:cNvPr id="5" name="Left Arrow 4"/>
          <p:cNvSpPr/>
          <p:nvPr/>
        </p:nvSpPr>
        <p:spPr>
          <a:xfrm>
            <a:off x="3886200" y="1295400"/>
            <a:ext cx="4114800" cy="1219200"/>
          </a:xfrm>
          <a:prstGeom prst="leftArrow">
            <a:avLst>
              <a:gd name="adj1" fmla="val 50000"/>
              <a:gd name="adj2" fmla="val 2786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Merely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886200" y="2819400"/>
            <a:ext cx="4191000" cy="1219200"/>
          </a:xfrm>
          <a:prstGeom prst="leftRightArrow">
            <a:avLst>
              <a:gd name="adj1" fmla="val 50000"/>
              <a:gd name="adj2" fmla="val 303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89916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</a:t>
            </a:r>
          </a:p>
          <a:p>
            <a:pPr algn="ctr"/>
            <a:r>
              <a:rPr lang="en-US" sz="166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God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785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Rounded MT Bold</vt:lpstr>
      <vt:lpstr>Wingdings</vt:lpstr>
      <vt:lpstr>Arial</vt:lpstr>
      <vt:lpstr>Comic Sans MS</vt:lpstr>
      <vt:lpstr>Times New Roman</vt:lpstr>
      <vt:lpstr>Tempus Sans ITC</vt:lpstr>
      <vt:lpstr>Calibri</vt:lpstr>
      <vt:lpstr>Office Theme</vt:lpstr>
      <vt:lpstr>1_Office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DonnieV</dc:creator>
  <cp:lastModifiedBy>Donnie V. Rader</cp:lastModifiedBy>
  <cp:revision>51</cp:revision>
  <dcterms:created xsi:type="dcterms:W3CDTF">2010-03-05T16:40:03Z</dcterms:created>
  <dcterms:modified xsi:type="dcterms:W3CDTF">2019-07-26T20:01:57Z</dcterms:modified>
</cp:coreProperties>
</file>